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5" r:id="rId4"/>
    <p:sldId id="273" r:id="rId5"/>
    <p:sldId id="284" r:id="rId6"/>
    <p:sldId id="274" r:id="rId7"/>
    <p:sldId id="275" r:id="rId8"/>
    <p:sldId id="276" r:id="rId9"/>
    <p:sldId id="277" r:id="rId10"/>
    <p:sldId id="283" r:id="rId11"/>
    <p:sldId id="282" r:id="rId12"/>
    <p:sldId id="278" r:id="rId13"/>
    <p:sldId id="279" r:id="rId14"/>
    <p:sldId id="280" r:id="rId15"/>
    <p:sldId id="286" r:id="rId16"/>
    <p:sldId id="287" r:id="rId17"/>
    <p:sldId id="288" r:id="rId18"/>
    <p:sldId id="289" r:id="rId19"/>
    <p:sldId id="291" r:id="rId20"/>
    <p:sldId id="290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1"/>
    <p:restoredTop sz="94217"/>
  </p:normalViewPr>
  <p:slideViewPr>
    <p:cSldViewPr snapToGrid="0">
      <p:cViewPr varScale="1">
        <p:scale>
          <a:sx n="62" d="100"/>
          <a:sy n="62" d="100"/>
        </p:scale>
        <p:origin x="5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DDCB1-78BC-F30E-1DBE-1414434C8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5733B4-9DDD-F35F-A3E1-E381531B3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78C24-0219-B65E-54DE-BCBC06CE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6D1AD-C2EC-727C-62C5-DE00DCF2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5B414-969C-83BA-36EC-1A9B5BAE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231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8DA5D-0356-3586-1F7D-1BFEC5A6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3F7CC0-1FE9-16C7-7A99-52C0A255D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25C16-EDE7-9511-BA96-2A91BC2C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EF481F-DB6E-9238-6154-45BDD914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5356CA-14C0-1311-6BB7-C8EEC595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6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82524D-2957-DDC2-BB95-B8CDAD8E1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597A74-0545-81B1-D26F-85C218F66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D110E-F133-8ACA-CFA0-96FF9CC7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9B827-B70E-4286-CC22-9A9EF412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90D17-C4DE-668D-1B00-80714C34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14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E4014-E73F-6477-7307-7EF646D0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82610-BFB6-6599-096F-B26663CFE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9C6CC-79C4-088B-2FDF-A1A1D6B8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BF9C4-BE09-9C3A-8631-D89E415D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64EE8-C0C1-9243-AA91-456E5F06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666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29F0FA-7B30-0787-5570-9C318F7A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F1769-A820-19DC-C1DE-8A4A8973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EB161-3F02-FFD6-1980-15F79D4B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9D8CC-52CE-2547-9FD2-DFB69841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20364-C33C-3409-B3D6-E95E8BF4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4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76F57-FF8B-29BB-79B4-A2245537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5F030-6F5B-EC84-E433-E4AC04792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E11263-E48B-51BF-E542-0B7967F14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43FE2-7A13-E243-15B9-A044BA23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D3CC0D-7827-973A-5F38-1F5E851F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68413-B7C8-0319-F4F8-5E7536B8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492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6EC4C-49B9-8EBD-F2CD-F6881085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EC29E5-8793-493B-D7B5-F02276CBA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BA6374-9085-FF0F-8914-7C07FD080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AEED56-AEE9-D6E9-BC24-FECEEDBB5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2E7188-7011-C8E7-EFAA-3058FE2AA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860974-9A43-E80B-4997-75AC0BE4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8ACDDF-3D77-D14E-7A75-FC4C5611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BC7935-9884-0205-9BB8-EC062F53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5819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69ED6-1842-4925-CE7A-2FEF876F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211DF4-F4A9-D247-D24E-A8D3C965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EDC03-4C25-AA85-5A10-20857503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1DEDD-67D0-F575-4E81-1BF8F736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513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E61AB0-478E-06D5-8D82-56C68212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873BD8-EA6C-B46C-BD14-AB4243EC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9E2B07-FD32-E300-68B7-5CA40EDB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854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7AC5B-0795-39FD-3345-39941519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C5A68-5467-D9C5-4B1C-3D1D73761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9822D9-6D6D-471A-1C72-D1BE5350C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FB5280-C146-CE2D-2F0F-12CE3136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29344B-7939-899B-20B2-12537651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1DC78-D282-2AB2-0CF2-A6783CF1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97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3446E-F5C0-C294-4877-035F5254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03B30F-491D-6714-7CAB-CD0BBFEA8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0ED4FD-0536-6056-C1D2-7CAB2D1AF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48D7D7-4D85-4B06-5D80-6209C575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9B298A-912D-BC9F-1E97-7C636A61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8C1D74-7EA9-D72B-6247-22F03CA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285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6B6430-BD11-F7BF-C2C3-C63F8116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E0D62A-DEB0-9CEE-173E-BC596645B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6E831-D91A-EFE4-1D31-49AC9FA8F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C8D36-D47C-FE4C-82A9-E8CFD8AFA941}" type="datetimeFigureOut">
              <a:rPr kumimoji="1" lang="ko-KR" altLang="en-US" smtClean="0"/>
              <a:t>2023-06-14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98C3A-B5B8-D37C-ECFA-F8DFB5977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BD9D0-0144-CB92-B2BD-B4F6148F3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D9D19-82D0-4241-9F7E-8630C18BA5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datasets/zynicide/wine-review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02786-F56B-0A06-34EF-81D03C29F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143"/>
            <a:ext cx="9144000" cy="2387600"/>
          </a:xfrm>
        </p:spPr>
        <p:txBody>
          <a:bodyPr/>
          <a:lstStyle/>
          <a:p>
            <a:r>
              <a:rPr kumimoji="1" lang="ko-KR" altLang="en-US" dirty="0"/>
              <a:t>빅데이터 프로그래밍</a:t>
            </a:r>
            <a:br>
              <a:rPr kumimoji="1" lang="en-US" altLang="ko-KR" dirty="0"/>
            </a:br>
            <a:r>
              <a:rPr kumimoji="1" lang="ko-KR" altLang="en-US" dirty="0"/>
              <a:t>기말보고서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F0F80A-3CDC-0056-AD47-0E653C419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057"/>
            <a:ext cx="9144000" cy="1655762"/>
          </a:xfrm>
        </p:spPr>
        <p:txBody>
          <a:bodyPr/>
          <a:lstStyle/>
          <a:p>
            <a:r>
              <a:rPr kumimoji="1" lang="en-US" altLang="ko-KR" dirty="0"/>
              <a:t>1971528 </a:t>
            </a:r>
            <a:r>
              <a:rPr kumimoji="1" lang="ko-KR" altLang="en-US" dirty="0"/>
              <a:t>최유진</a:t>
            </a:r>
            <a:endParaRPr kumimoji="1" lang="en-US" altLang="ko-KR" dirty="0"/>
          </a:p>
          <a:p>
            <a:r>
              <a:rPr kumimoji="1" lang="en-US" altLang="ko-KR" dirty="0"/>
              <a:t>1871027 </a:t>
            </a:r>
            <a:r>
              <a:rPr kumimoji="1" lang="ko-KR" altLang="en-US" dirty="0"/>
              <a:t>김동준</a:t>
            </a:r>
          </a:p>
        </p:txBody>
      </p:sp>
    </p:spTree>
    <p:extLst>
      <p:ext uri="{BB962C8B-B14F-4D97-AF65-F5344CB8AC3E}">
        <p14:creationId xmlns:p14="http://schemas.microsoft.com/office/powerpoint/2010/main" val="1002772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‘</a:t>
            </a:r>
            <a:r>
              <a:rPr kumimoji="1" lang="en-US" altLang="ko-KR" sz="1800" dirty="0" err="1"/>
              <a:t>points_B</a:t>
            </a:r>
            <a:r>
              <a:rPr kumimoji="1" lang="en-US" altLang="ko-KR" sz="1800" dirty="0"/>
              <a:t>’</a:t>
            </a:r>
            <a:r>
              <a:rPr kumimoji="1" lang="ko-KR" altLang="en-US" sz="1800" dirty="0"/>
              <a:t>의 각 카테고리에 대한 </a:t>
            </a:r>
            <a:r>
              <a:rPr kumimoji="1" lang="en-US" altLang="ko-KR" sz="1800" dirty="0"/>
              <a:t>‘price’</a:t>
            </a:r>
            <a:r>
              <a:rPr kumimoji="1" lang="ko-KR" altLang="en-US" sz="1800" dirty="0"/>
              <a:t>의 분포를 상자 그림으로 시각화</a:t>
            </a:r>
            <a:endParaRPr kumimoji="1" lang="en-US" altLang="ko-KR" sz="1800" dirty="0"/>
          </a:p>
          <a:p>
            <a:r>
              <a:rPr kumimoji="1" lang="ko-KR" altLang="en-US" sz="1800" dirty="0"/>
              <a:t>대략 </a:t>
            </a:r>
            <a:r>
              <a:rPr kumimoji="1" lang="en-US" altLang="ko-KR" sz="1800" dirty="0"/>
              <a:t>‘price’ 500</a:t>
            </a:r>
            <a:r>
              <a:rPr kumimoji="1" lang="ko-KR" altLang="en-US" sz="1800" dirty="0"/>
              <a:t> 이상은 </a:t>
            </a:r>
            <a:r>
              <a:rPr kumimoji="1" lang="en-US" altLang="ko-KR" sz="1800" dirty="0"/>
              <a:t>‘points’ </a:t>
            </a:r>
            <a:r>
              <a:rPr kumimoji="1" lang="ko-KR" altLang="en-US" sz="1800" dirty="0" err="1"/>
              <a:t>중위값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88 </a:t>
            </a:r>
            <a:r>
              <a:rPr kumimoji="1" lang="ko-KR" altLang="en-US" sz="1800" dirty="0"/>
              <a:t>이상에 분포한다고 해석</a:t>
            </a:r>
            <a:endParaRPr kumimoji="1" lang="en-US" altLang="ko-KR" sz="1800" dirty="0"/>
          </a:p>
          <a:p>
            <a:r>
              <a:rPr kumimoji="1" lang="ko-KR" altLang="en-US" sz="1800" dirty="0"/>
              <a:t>후에 </a:t>
            </a:r>
            <a:r>
              <a:rPr kumimoji="1" lang="en-US" altLang="ko-KR" sz="1800" dirty="0"/>
              <a:t>‘price’ </a:t>
            </a:r>
            <a:r>
              <a:rPr kumimoji="1" lang="ko-KR" altLang="en-US" sz="1800" dirty="0"/>
              <a:t>변수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이상치 제거 후 다시 분석해볼 예정</a:t>
            </a:r>
            <a:endParaRPr kumimoji="1" lang="en-US" altLang="ko-KR" sz="1800" dirty="0"/>
          </a:p>
          <a:p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7.</a:t>
            </a:r>
            <a:r>
              <a:rPr kumimoji="1" lang="ko-KR" altLang="en-US" sz="3200" dirty="0"/>
              <a:t> </a:t>
            </a:r>
            <a:r>
              <a:rPr kumimoji="1" lang="en-US" altLang="ko-KR" sz="3200" dirty="0" err="1"/>
              <a:t>points_B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price </a:t>
            </a:r>
            <a:r>
              <a:rPr kumimoji="1" lang="ko-KR" altLang="en-US" sz="3200" dirty="0"/>
              <a:t>변수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404C24-038B-4180-5D3F-20583BE4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86" y="2814142"/>
            <a:ext cx="4265470" cy="3181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B75D14-551F-BC47-9216-4062B6E4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35" y="3035660"/>
            <a:ext cx="4910781" cy="5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와인의 </a:t>
            </a:r>
            <a:r>
              <a:rPr kumimoji="1" lang="en-US" altLang="ko-KR" sz="1800" dirty="0"/>
              <a:t>’</a:t>
            </a:r>
            <a:r>
              <a:rPr kumimoji="1" lang="en-US" altLang="ko-KR" sz="1800" dirty="0" err="1"/>
              <a:t>taster_name</a:t>
            </a:r>
            <a:r>
              <a:rPr kumimoji="1" lang="en-US" altLang="ko-KR" sz="1800" dirty="0"/>
              <a:t>’, ‘price’</a:t>
            </a:r>
            <a:r>
              <a:rPr kumimoji="1" lang="ko-KR" altLang="en-US" sz="1800" dirty="0"/>
              <a:t> 별로 </a:t>
            </a:r>
            <a:r>
              <a:rPr kumimoji="1" lang="en-US" altLang="ko-KR" sz="1800" dirty="0"/>
              <a:t>‘</a:t>
            </a:r>
            <a:r>
              <a:rPr kumimoji="1" lang="en-US" altLang="ko-KR" sz="1800" dirty="0" err="1"/>
              <a:t>points_B</a:t>
            </a:r>
            <a:r>
              <a:rPr kumimoji="1" lang="en-US" altLang="ko-KR" sz="1800" dirty="0"/>
              <a:t>’ </a:t>
            </a:r>
            <a:r>
              <a:rPr kumimoji="1" lang="ko-KR" altLang="en-US" sz="1800" dirty="0"/>
              <a:t>분포를 확인</a:t>
            </a:r>
            <a:endParaRPr kumimoji="1" lang="en-US" altLang="ko-KR" sz="1800" dirty="0"/>
          </a:p>
          <a:p>
            <a:r>
              <a:rPr kumimoji="1" lang="ko-KR" altLang="en-US" sz="1800" dirty="0"/>
              <a:t>각 </a:t>
            </a:r>
            <a:r>
              <a:rPr kumimoji="1" lang="ko-KR" altLang="en-US" sz="1800" dirty="0" err="1"/>
              <a:t>리뷰어와</a:t>
            </a:r>
            <a:r>
              <a:rPr kumimoji="1" lang="ko-KR" altLang="en-US" sz="1800" dirty="0"/>
              <a:t> 가격에게서 어떤 점수가 얼마나 자주 등장하는지를 파악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8.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crosstab</a:t>
            </a:r>
            <a:r>
              <a:rPr kumimoji="1" lang="ko-KR" altLang="en-US" sz="3200" dirty="0"/>
              <a:t> 교차테이블</a:t>
            </a: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7CD5BB8-E584-EDCF-9346-D6AC8325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88" y="2638769"/>
            <a:ext cx="4541742" cy="3169832"/>
          </a:xfrm>
          <a:prstGeom prst="rect">
            <a:avLst/>
          </a:prstGeom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0D09184-154F-C9B5-4E88-66478D0B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8769"/>
            <a:ext cx="3772199" cy="31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en-US" altLang="ko-KR" sz="1800" dirty="0" err="1"/>
              <a:t>taster_name</a:t>
            </a:r>
            <a:r>
              <a:rPr kumimoji="1" lang="ko-KR" altLang="en-US" sz="1800" dirty="0"/>
              <a:t> 변수의 도수분포표 검토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9.</a:t>
            </a:r>
            <a:r>
              <a:rPr kumimoji="1" lang="ko-KR" altLang="en-US" sz="3200" dirty="0"/>
              <a:t> 범주형 변수 도수분포표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597B04F-66A4-7A3F-624E-C6095308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02" y="2211757"/>
            <a:ext cx="5040460" cy="24943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9149465-4AE1-F486-40C8-E87BC2D5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0116"/>
            <a:ext cx="5303825" cy="40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4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범주형 변수들을 숫자로 변환하고 기존 범주형 변수 제거하여 </a:t>
            </a:r>
            <a:r>
              <a:rPr kumimoji="1" lang="en-US" altLang="ko-KR" sz="1800" dirty="0"/>
              <a:t>df3</a:t>
            </a:r>
            <a:r>
              <a:rPr kumimoji="1" lang="ko-KR" altLang="en-US" sz="1800" dirty="0"/>
              <a:t>에 저장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10.</a:t>
            </a:r>
            <a:r>
              <a:rPr kumimoji="1" lang="ko-KR" altLang="en-US" sz="3200" dirty="0"/>
              <a:t> 범주형 변수 숫자 변환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03A96CB-938A-BB29-C098-D0384B99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35" y="2217431"/>
            <a:ext cx="4304081" cy="2037851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55A9F5D-BA15-9308-52E2-C96ED262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35" y="4497859"/>
            <a:ext cx="10212778" cy="1589067"/>
          </a:xfrm>
          <a:prstGeom prst="rect">
            <a:avLst/>
          </a:prstGeom>
        </p:spPr>
      </p:pic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DC3AFA8-B27C-8717-035C-795475B8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739" y="2217431"/>
            <a:ext cx="5103392" cy="19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ko-KR" altLang="en-US" sz="1800" dirty="0" err="1"/>
              <a:t>결측값은</a:t>
            </a:r>
            <a:r>
              <a:rPr kumimoji="1" lang="ko-KR" altLang="en-US" sz="1800" dirty="0"/>
              <a:t> 제거</a:t>
            </a:r>
            <a:endParaRPr kumimoji="1" lang="en-US" altLang="ko-KR" sz="1800" dirty="0"/>
          </a:p>
          <a:p>
            <a:r>
              <a:rPr kumimoji="1" lang="en-US" altLang="ko-KR" sz="1800" dirty="0" err="1"/>
              <a:t>points_B</a:t>
            </a:r>
            <a:r>
              <a:rPr kumimoji="1" lang="ko-KR" altLang="en-US" sz="1800" dirty="0"/>
              <a:t> 변수와 </a:t>
            </a:r>
            <a:r>
              <a:rPr kumimoji="1" lang="en-US" altLang="ko-KR" sz="1800" dirty="0"/>
              <a:t>price</a:t>
            </a:r>
            <a:r>
              <a:rPr kumimoji="1" lang="ko-KR" altLang="en-US" sz="1800" dirty="0"/>
              <a:t> 변수의 상관계수는 </a:t>
            </a:r>
            <a:r>
              <a:rPr kumimoji="1" lang="en-US" altLang="ko-KR" sz="1800" dirty="0"/>
              <a:t>0.25</a:t>
            </a:r>
          </a:p>
          <a:p>
            <a:r>
              <a:rPr kumimoji="1" lang="ko-KR" altLang="en-US" sz="1800" dirty="0"/>
              <a:t>이는 두 변수 간에 약한 양의 상관관계가 있음을 나타냄</a:t>
            </a:r>
            <a:endParaRPr kumimoji="1" lang="en-US" altLang="ko-KR" sz="1800" dirty="0"/>
          </a:p>
          <a:p>
            <a:r>
              <a:rPr kumimoji="1" lang="ko-KR" altLang="en-US" sz="1800" dirty="0"/>
              <a:t>즉 </a:t>
            </a:r>
            <a:r>
              <a:rPr kumimoji="1" lang="en-US" altLang="ko-KR" sz="1800" dirty="0"/>
              <a:t>‘</a:t>
            </a:r>
            <a:r>
              <a:rPr kumimoji="1" lang="en-US" altLang="ko-KR" sz="1800" dirty="0" err="1"/>
              <a:t>points_B</a:t>
            </a:r>
            <a:r>
              <a:rPr kumimoji="1" lang="en-US" altLang="ko-KR" sz="1800" dirty="0"/>
              <a:t>’</a:t>
            </a:r>
            <a:r>
              <a:rPr kumimoji="1" lang="ko-KR" altLang="en-US" sz="1800" dirty="0"/>
              <a:t>가 증가하면 </a:t>
            </a:r>
            <a:r>
              <a:rPr kumimoji="1" lang="en-US" altLang="ko-KR" sz="1800" dirty="0"/>
              <a:t>‘price’</a:t>
            </a:r>
            <a:r>
              <a:rPr kumimoji="1" lang="ko-KR" altLang="en-US" sz="1800" dirty="0"/>
              <a:t>도 약간 증가하는 경향이 있음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11.</a:t>
            </a:r>
            <a:r>
              <a:rPr kumimoji="1" lang="ko-KR" altLang="en-US" sz="3200" dirty="0"/>
              <a:t> 상관관계 검토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292C6B-A72C-15C3-C254-773BB9F9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9" y="3443759"/>
            <a:ext cx="3263900" cy="210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9C7372-08A2-306E-8E3C-32ACA6901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30" y="3113903"/>
            <a:ext cx="3979439" cy="32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en-US" altLang="ko-KR" sz="1800" dirty="0" err="1"/>
              <a:t>statisic</a:t>
            </a:r>
            <a:r>
              <a:rPr kumimoji="1" lang="ko-KR" altLang="en-US" sz="1800" dirty="0"/>
              <a:t>값이 약 </a:t>
            </a:r>
            <a:r>
              <a:rPr kumimoji="1" lang="en-US" altLang="ko-KR" sz="1800" dirty="0"/>
              <a:t>92.75</a:t>
            </a:r>
            <a:r>
              <a:rPr kumimoji="1" lang="ko-KR" altLang="en-US" sz="1800" dirty="0"/>
              <a:t> 로 두 그룹 간의 평균이 상당히 다르다고 해석</a:t>
            </a:r>
            <a:endParaRPr kumimoji="1" lang="en-US" altLang="ko-KR" sz="1800" dirty="0"/>
          </a:p>
          <a:p>
            <a:r>
              <a:rPr kumimoji="1" lang="en-US" altLang="ko-KR" sz="1800" dirty="0" err="1"/>
              <a:t>pvalue</a:t>
            </a:r>
            <a:r>
              <a:rPr kumimoji="1" lang="ko-KR" altLang="en-US" sz="1800" dirty="0"/>
              <a:t>값이 </a:t>
            </a:r>
            <a:r>
              <a:rPr kumimoji="1" lang="en-US" altLang="ko-KR" sz="1800" dirty="0"/>
              <a:t>0.0</a:t>
            </a:r>
            <a:r>
              <a:rPr kumimoji="1" lang="ko-KR" altLang="en-US" sz="1800" dirty="0"/>
              <a:t> 이므로 </a:t>
            </a:r>
            <a:r>
              <a:rPr kumimoji="1" lang="en-US" altLang="ko-KR" sz="1800" dirty="0"/>
              <a:t>‘price’</a:t>
            </a:r>
            <a:r>
              <a:rPr kumimoji="1" lang="ko-KR" altLang="en-US" sz="1800" dirty="0"/>
              <a:t>의 평균이 통계적으로 유의미하게 다르다고 해석</a:t>
            </a:r>
            <a:endParaRPr kumimoji="1" lang="en-US" altLang="ko-KR" sz="1800" dirty="0"/>
          </a:p>
          <a:p>
            <a:r>
              <a:rPr kumimoji="1" lang="ko-KR" altLang="en-US" sz="1800" dirty="0"/>
              <a:t>따라서 이 결과는 </a:t>
            </a:r>
            <a:r>
              <a:rPr kumimoji="1" lang="en-US" altLang="ko-KR" sz="1800" dirty="0"/>
              <a:t>‘</a:t>
            </a:r>
            <a:r>
              <a:rPr kumimoji="1" lang="en-US" altLang="ko-KR" sz="1800" dirty="0" err="1"/>
              <a:t>points_B</a:t>
            </a:r>
            <a:r>
              <a:rPr kumimoji="1" lang="en-US" altLang="ko-KR" sz="1800" dirty="0"/>
              <a:t>’</a:t>
            </a:r>
            <a:r>
              <a:rPr kumimoji="1" lang="ko-KR" altLang="en-US" sz="1800" dirty="0"/>
              <a:t>에 따라 </a:t>
            </a:r>
            <a:r>
              <a:rPr kumimoji="1" lang="en-US" altLang="ko-KR" sz="1800" dirty="0"/>
              <a:t>‘price’</a:t>
            </a:r>
            <a:r>
              <a:rPr kumimoji="1" lang="ko-KR" altLang="en-US" sz="1800" dirty="0"/>
              <a:t>의 평균에는 유의미한 차이가 있다고 판단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12. t-</a:t>
            </a:r>
            <a:r>
              <a:rPr kumimoji="1" lang="ko-KR" altLang="en-US" sz="3200" dirty="0"/>
              <a:t>검정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E604082-7ADD-9C25-D657-7B54DBDA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35" y="3015263"/>
            <a:ext cx="6324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1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points</a:t>
            </a:r>
            <a:r>
              <a:rPr kumimoji="1" lang="ko-KR" altLang="en-US" sz="1800" dirty="0"/>
              <a:t> 제거하여 </a:t>
            </a:r>
            <a:r>
              <a:rPr kumimoji="1" lang="en-US" altLang="ko-KR" sz="1800" dirty="0" err="1"/>
              <a:t>dft</a:t>
            </a:r>
            <a:r>
              <a:rPr kumimoji="1" lang="ko-KR" altLang="en-US" sz="1800" dirty="0"/>
              <a:t> 생성</a:t>
            </a:r>
            <a:r>
              <a:rPr kumimoji="1" lang="en-US" altLang="ko-KR" sz="1800" dirty="0"/>
              <a:t> </a:t>
            </a:r>
          </a:p>
          <a:p>
            <a:r>
              <a:rPr kumimoji="1" lang="en-US" altLang="ko-KR" sz="1800" dirty="0"/>
              <a:t>50:50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으로</a:t>
            </a:r>
            <a:r>
              <a:rPr kumimoji="1" lang="ko-KR" altLang="en-US" sz="1800" dirty="0"/>
              <a:t> 데이터 분할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13.</a:t>
            </a:r>
            <a:r>
              <a:rPr kumimoji="1" lang="ko-KR" altLang="en-US" sz="3200" dirty="0"/>
              <a:t> 타겟 분할</a:t>
            </a:r>
          </a:p>
        </p:txBody>
      </p:sp>
      <p:pic>
        <p:nvPicPr>
          <p:cNvPr id="5" name="그림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AE45561F-1101-6513-2997-36049509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35" y="2563262"/>
            <a:ext cx="3342723" cy="657402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D106AF6-AF38-F013-EB7E-4BF3DEC4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17" y="3501816"/>
            <a:ext cx="4870107" cy="2078192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74DBFB2-C7E1-5C7E-A0FF-F63430A72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998" y="844497"/>
            <a:ext cx="3888922" cy="3437529"/>
          </a:xfrm>
          <a:prstGeom prst="rect">
            <a:avLst/>
          </a:prstGeom>
        </p:spPr>
      </p:pic>
      <p:pic>
        <p:nvPicPr>
          <p:cNvPr id="12" name="그림 11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97CC43DD-C809-08D2-FE82-C8DB9AE4B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678" y="4409117"/>
            <a:ext cx="3725562" cy="117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515599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훈련 데이터셋에 대한 정확도</a:t>
            </a:r>
            <a:r>
              <a:rPr lang="en-US" altLang="ko-KR" sz="18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75.055%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테스트 데이터셋에 대한 </a:t>
            </a:r>
            <a:r>
              <a:rPr lang="ko-KR" altLang="en-US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75.241%</a:t>
            </a: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</a:t>
            </a:r>
            <a:r>
              <a:rPr kumimoji="1" lang="en-US" altLang="ko-KR" sz="1800" dirty="0"/>
              <a:t> : '</a:t>
            </a:r>
            <a:r>
              <a:rPr kumimoji="1" lang="en" altLang="ko-KR" sz="1800" dirty="0"/>
              <a:t>criterion': 'entropy', '</a:t>
            </a:r>
            <a:r>
              <a:rPr kumimoji="1" lang="en" altLang="ko-KR" sz="1800" dirty="0" err="1"/>
              <a:t>max_depth</a:t>
            </a:r>
            <a:r>
              <a:rPr kumimoji="1" lang="en" altLang="ko-KR" sz="1800" dirty="0"/>
              <a:t>': 5</a:t>
            </a:r>
          </a:p>
          <a:p>
            <a:r>
              <a:rPr kumimoji="1" lang="en" altLang="ko-KR" sz="1800" dirty="0" err="1"/>
              <a:t>GridSearchCV</a:t>
            </a:r>
            <a:r>
              <a:rPr kumimoji="1" lang="ko-KR" altLang="en-US" sz="1800" dirty="0"/>
              <a:t>로 얻은 </a:t>
            </a:r>
            <a:r>
              <a:rPr kumimoji="1" lang="ko-KR" altLang="en-US" sz="1800" b="1" dirty="0"/>
              <a:t>최대 정확도</a:t>
            </a:r>
            <a:r>
              <a:rPr kumimoji="1" lang="en-US" altLang="ko-KR" sz="1800" b="1" dirty="0"/>
              <a:t>: 75.486%</a:t>
            </a: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하이퍼파라미터를</a:t>
            </a:r>
            <a:r>
              <a:rPr kumimoji="1" lang="ko-KR" altLang="en-US" sz="1800" dirty="0"/>
              <a:t> 사용하여 얻은 테스트 데이터셋의 </a:t>
            </a:r>
            <a:r>
              <a:rPr kumimoji="1" lang="en" altLang="ko-KR" sz="1800" b="1" dirty="0"/>
              <a:t>ROC AUC </a:t>
            </a:r>
            <a:r>
              <a:rPr kumimoji="1" lang="ko-KR" altLang="en-US" sz="1800" b="1" dirty="0"/>
              <a:t>값</a:t>
            </a:r>
            <a:r>
              <a:rPr kumimoji="1" lang="en-US" altLang="ko-KR" sz="1800" b="1" dirty="0"/>
              <a:t>: 0.79957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ko-KR" sz="2000" dirty="0" err="1"/>
              <a:t>GridSearchCV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통했을 때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결정 트리 모델의 성능이 약간 향상하고</a:t>
            </a:r>
            <a:r>
              <a:rPr kumimoji="1" lang="en-US" altLang="ko-KR" sz="2000" dirty="0"/>
              <a:t> ROC AUC </a:t>
            </a:r>
            <a:r>
              <a:rPr kumimoji="1" lang="ko-KR" altLang="en-US" sz="2000" dirty="0"/>
              <a:t>값이 높게 나타나 이 모델이 클래스를 잘 구분하고 있음을 파악</a:t>
            </a:r>
            <a:endParaRPr kumimoji="1" lang="en-US" altLang="ko-KR" sz="20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14.</a:t>
            </a:r>
            <a:r>
              <a:rPr kumimoji="1" lang="ko-KR" altLang="en-US" sz="3200" dirty="0"/>
              <a:t> 결정 트리</a:t>
            </a:r>
            <a:r>
              <a:rPr kumimoji="1" lang="en-US" altLang="ko-KR" sz="3200" dirty="0"/>
              <a:t>(Decision Tree) </a:t>
            </a:r>
            <a:r>
              <a:rPr kumimoji="1" lang="ko-KR" altLang="en-US" sz="3200" dirty="0"/>
              <a:t>분류 모델</a:t>
            </a:r>
          </a:p>
        </p:txBody>
      </p:sp>
      <p:pic>
        <p:nvPicPr>
          <p:cNvPr id="10" name="그림 9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9AE2023B-3B97-DFB2-DF90-5B4B85FA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43" y="4233182"/>
            <a:ext cx="4893057" cy="7817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67701-8BF6-47EB-EA13-BF2DDFE06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78" y="4999853"/>
            <a:ext cx="8374541" cy="951966"/>
          </a:xfrm>
          <a:prstGeom prst="rect">
            <a:avLst/>
          </a:prstGeom>
        </p:spPr>
      </p:pic>
      <p:pic>
        <p:nvPicPr>
          <p:cNvPr id="16" name="그림 15" descr="텍스트, 폰트, 화이트, 그래픽이(가) 표시된 사진&#10;&#10;자동 생성된 설명">
            <a:extLst>
              <a:ext uri="{FF2B5EF4-FFF2-40B4-BE49-F238E27FC236}">
                <a16:creationId xmlns:a16="http://schemas.microsoft.com/office/drawing/2014/main" id="{4C14C848-9E53-37AB-19F7-73EE2DA6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78" y="5898058"/>
            <a:ext cx="3989892" cy="5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kumimoji="1"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Feature_importance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통해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price 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중요도가 가장 크다는 것을 확인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결정트리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결과물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14.</a:t>
            </a:r>
            <a:r>
              <a:rPr kumimoji="1" lang="ko-KR" altLang="en-US" sz="3200" dirty="0"/>
              <a:t> 결정 트리</a:t>
            </a:r>
            <a:r>
              <a:rPr kumimoji="1" lang="en-US" altLang="ko-KR" sz="3200" dirty="0"/>
              <a:t>(Decision Tree) </a:t>
            </a:r>
            <a:r>
              <a:rPr kumimoji="1" lang="ko-KR" altLang="en-US" sz="3200" dirty="0"/>
              <a:t>분류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2639B0-B2DE-95C6-ACFB-C03CAE0D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8" y="2658966"/>
            <a:ext cx="5181932" cy="2935484"/>
          </a:xfrm>
          <a:prstGeom prst="rect">
            <a:avLst/>
          </a:prstGeom>
        </p:spPr>
      </p:pic>
      <p:pic>
        <p:nvPicPr>
          <p:cNvPr id="11" name="그림 10" descr="텍스트, 스크린샷, 라인, 평행이(가) 표시된 사진&#10;&#10;자동 생성된 설명">
            <a:extLst>
              <a:ext uri="{FF2B5EF4-FFF2-40B4-BE49-F238E27FC236}">
                <a16:creationId xmlns:a16="http://schemas.microsoft.com/office/drawing/2014/main" id="{EDD4D873-580C-AB50-9E77-2FA2370C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065" y="2514619"/>
            <a:ext cx="5559151" cy="32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9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더미변수는 생성하지 않음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차원의 저주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15.</a:t>
            </a:r>
            <a:r>
              <a:rPr kumimoji="1" lang="ko-KR" altLang="en-US" sz="3200" dirty="0"/>
              <a:t> 데이터 표준화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B14070A-9CDE-6284-407B-105763D7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35" y="2216347"/>
            <a:ext cx="5270997" cy="3794431"/>
          </a:xfrm>
          <a:prstGeom prst="rect">
            <a:avLst/>
          </a:prstGeom>
        </p:spPr>
      </p:pic>
      <p:pic>
        <p:nvPicPr>
          <p:cNvPr id="7" name="그림 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4F0B505-E9C3-4687-D58B-2615ADAB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47" y="3985541"/>
            <a:ext cx="6846367" cy="20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1"/>
            <a:ext cx="10515600" cy="4351338"/>
          </a:xfrm>
        </p:spPr>
        <p:txBody>
          <a:bodyPr/>
          <a:lstStyle/>
          <a:p>
            <a:r>
              <a:rPr kumimoji="1" lang="en-US" altLang="ko-KR" sz="1800" dirty="0"/>
              <a:t>Kaggle </a:t>
            </a:r>
            <a:r>
              <a:rPr kumimoji="1" lang="ko-KR" altLang="en-US" sz="1800" dirty="0"/>
              <a:t>데이터셋</a:t>
            </a:r>
            <a:endParaRPr kumimoji="1" lang="en-US" altLang="ko-KR" sz="1800" dirty="0"/>
          </a:p>
          <a:p>
            <a:r>
              <a:rPr kumimoji="1" lang="en" altLang="ko-KR" sz="1800" dirty="0">
                <a:hlinkClick r:id="rId2"/>
              </a:rPr>
              <a:t>https://www.kaggle.com/datasets/zynicide/wine-reviews</a:t>
            </a:r>
            <a:endParaRPr kumimoji="1" lang="en" altLang="ko-KR" sz="1800" dirty="0"/>
          </a:p>
          <a:p>
            <a:r>
              <a:rPr lang="en" altLang="ko-KR" sz="1800" b="1" i="0" dirty="0">
                <a:solidFill>
                  <a:srgbClr val="202124"/>
                </a:solidFill>
                <a:effectLst/>
                <a:latin typeface="Inter"/>
              </a:rPr>
              <a:t>winemag-data-130k-v2.csv</a:t>
            </a:r>
          </a:p>
          <a:p>
            <a:endParaRPr kumimoji="1" lang="ko-KR" altLang="en-US" dirty="0"/>
          </a:p>
        </p:txBody>
      </p:sp>
      <p:pic>
        <p:nvPicPr>
          <p:cNvPr id="7" name="그림 6" descr="스크린샷, 텍스트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04FA0F31-8A4A-88B7-A662-51BFFAF5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54" y="2798805"/>
            <a:ext cx="8565292" cy="31526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1.</a:t>
            </a:r>
            <a:r>
              <a:rPr kumimoji="1" lang="ko-KR" altLang="en-US" sz="3200" dirty="0"/>
              <a:t> 데이터 선정</a:t>
            </a:r>
          </a:p>
        </p:txBody>
      </p:sp>
    </p:spTree>
    <p:extLst>
      <p:ext uri="{BB962C8B-B14F-4D97-AF65-F5344CB8AC3E}">
        <p14:creationId xmlns:p14="http://schemas.microsoft.com/office/powerpoint/2010/main" val="204589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87565" cy="2808159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9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테스트 데이터셋에 대한 </a:t>
            </a:r>
            <a:r>
              <a:rPr lang="ko-KR" altLang="en-US" sz="19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" altLang="ko-KR" sz="19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66.431%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9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테스트 데이터셋에 대한 </a:t>
            </a:r>
            <a:r>
              <a:rPr lang="en" altLang="ko-KR" sz="19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19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 </a:t>
            </a:r>
            <a:r>
              <a:rPr lang="en" altLang="ko-KR" sz="19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0.55521</a:t>
            </a:r>
          </a:p>
          <a:p>
            <a:r>
              <a:rPr kumimoji="1" lang="ko-KR" altLang="en-US" sz="1900" dirty="0"/>
              <a:t>최적의 </a:t>
            </a:r>
            <a:r>
              <a:rPr kumimoji="1" lang="ko-KR" altLang="en-US" sz="1900" dirty="0" err="1"/>
              <a:t>하이퍼파라미터</a:t>
            </a:r>
            <a:r>
              <a:rPr kumimoji="1" lang="en-US" altLang="ko-KR" sz="1900" dirty="0"/>
              <a:t> : 'penalty': 'none', 'solver': '</a:t>
            </a:r>
            <a:r>
              <a:rPr kumimoji="1" lang="en-US" altLang="ko-KR" sz="1900" dirty="0" err="1"/>
              <a:t>lbfgs</a:t>
            </a:r>
            <a:r>
              <a:rPr kumimoji="1" lang="en-US" altLang="ko-KR" sz="1900" dirty="0"/>
              <a:t>’</a:t>
            </a:r>
            <a:endParaRPr kumimoji="1" lang="en" altLang="ko-KR" sz="1900" dirty="0"/>
          </a:p>
          <a:p>
            <a:r>
              <a:rPr kumimoji="1" lang="en" altLang="ko-KR" sz="1900" dirty="0" err="1"/>
              <a:t>GridSearchCV</a:t>
            </a:r>
            <a:r>
              <a:rPr kumimoji="1" lang="ko-KR" altLang="en-US" sz="1900" dirty="0" err="1"/>
              <a:t>를</a:t>
            </a:r>
            <a:r>
              <a:rPr kumimoji="1" lang="ko-KR" altLang="en-US" sz="1900" dirty="0"/>
              <a:t> 통해 얻은 </a:t>
            </a:r>
            <a:r>
              <a:rPr kumimoji="1" lang="ko-KR" altLang="en-US" sz="1900" b="1" dirty="0"/>
              <a:t>최대 정확도</a:t>
            </a:r>
            <a:r>
              <a:rPr kumimoji="1" lang="en-US" altLang="ko-KR" sz="1900" b="1" dirty="0"/>
              <a:t>: 65.268%</a:t>
            </a:r>
          </a:p>
          <a:p>
            <a:r>
              <a:rPr kumimoji="1" lang="ko-KR" altLang="en-US" sz="19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최적의 </a:t>
            </a:r>
            <a:r>
              <a:rPr kumimoji="1" lang="ko-KR" altLang="en-US" sz="19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하이퍼파라미터를</a:t>
            </a:r>
            <a:r>
              <a:rPr kumimoji="1" lang="ko-KR" altLang="en-US" sz="19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테스트 데이터셋에서 예측을 수행한 모델의 정확도</a:t>
            </a:r>
            <a:r>
              <a:rPr kumimoji="1" lang="en-US" altLang="ko-KR" sz="19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9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9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약 </a:t>
            </a:r>
            <a:r>
              <a:rPr kumimoji="1" lang="en-US" altLang="ko-KR" sz="19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66.445%</a:t>
            </a:r>
            <a:endParaRPr kumimoji="1" lang="en-US" altLang="ko-KR" sz="1900" b="1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GridSearchCV</a:t>
            </a:r>
            <a:r>
              <a:rPr kumimoji="1" lang="ko-KR" altLang="en-US" sz="2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통했을 때</a:t>
            </a:r>
            <a:r>
              <a:rPr kumimoji="1" lang="en-US" altLang="ko-KR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22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기본 설정에 비해 성능이 약간 떨어짐</a:t>
            </a:r>
            <a:endParaRPr lang="en-US" altLang="ko-KR" sz="2200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ko-KR" altLang="en-US" sz="2200" dirty="0"/>
              <a:t> 정확도 약 </a:t>
            </a:r>
            <a:r>
              <a:rPr kumimoji="1" lang="en-US" altLang="ko-KR" sz="2200" dirty="0"/>
              <a:t>66%</a:t>
            </a:r>
            <a:r>
              <a:rPr kumimoji="1" lang="ko-KR" altLang="en-US" sz="2200" dirty="0"/>
              <a:t>로 성능이 결정 트리 모델보다 낮으며 </a:t>
            </a:r>
            <a:r>
              <a:rPr kumimoji="1" lang="en-US" altLang="ko-KR" sz="2200" dirty="0"/>
              <a:t>ROC AUC </a:t>
            </a:r>
            <a:r>
              <a:rPr kumimoji="1" lang="ko-KR" altLang="en-US" sz="2200" dirty="0"/>
              <a:t>값도 랜덤 추측보다 살짝 나은 수준에 불과하다는 것을 파악</a:t>
            </a:r>
            <a:endParaRPr kumimoji="1" lang="en-US" altLang="ko-KR" sz="22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16.</a:t>
            </a:r>
            <a:r>
              <a:rPr kumimoji="1" lang="ko-KR" altLang="en-US" sz="3200" dirty="0"/>
              <a:t> 로지스틱 회귀</a:t>
            </a:r>
            <a:r>
              <a:rPr kumimoji="1" lang="en-US" altLang="ko-KR" sz="3200" dirty="0"/>
              <a:t>(Logistic Regression)</a:t>
            </a:r>
            <a:r>
              <a:rPr kumimoji="1" lang="ko-KR" altLang="en-US" sz="3200" dirty="0"/>
              <a:t> 분류 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FDBF0-934D-D94D-07AB-3D04674F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69" y="4388384"/>
            <a:ext cx="2781396" cy="22292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2430ED-D7B1-81C8-12A0-1AD51FE6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6" y="5168300"/>
            <a:ext cx="7085463" cy="501734"/>
          </a:xfrm>
          <a:prstGeom prst="rect">
            <a:avLst/>
          </a:prstGeom>
        </p:spPr>
      </p:pic>
      <p:pic>
        <p:nvPicPr>
          <p:cNvPr id="14" name="그림 13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E01B8646-E58A-BCE8-DD50-821A57B71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28" y="4494213"/>
            <a:ext cx="4136572" cy="5333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795971-66D0-21E1-7F4E-422326224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528" y="5724712"/>
            <a:ext cx="403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515599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오즈비를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이용하여 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country_encoded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price 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변수를 해석</a:t>
            </a:r>
            <a:endParaRPr lang="en-US" altLang="ko-KR" sz="1800" b="0" i="0" dirty="0">
              <a:solidFill>
                <a:srgbClr val="21212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country_encoded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한 단위 증가할 때마다 </a:t>
            </a:r>
            <a:r>
              <a:rPr lang="en-US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points_B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US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 될 확률이 약 </a:t>
            </a:r>
            <a:r>
              <a:rPr lang="en-US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1.019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배 증가하며</a:t>
            </a:r>
            <a:r>
              <a:rPr lang="ko-KR" altLang="en-US" sz="1800" dirty="0">
                <a:solidFill>
                  <a:srgbClr val="21212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country_encoded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값이 클수록 와인의 점수가 높을 확률이 높아진다고 해석</a:t>
            </a:r>
            <a:endParaRPr lang="en-US" altLang="ko-KR" sz="1800" dirty="0">
              <a:solidFill>
                <a:srgbClr val="21212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/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price: 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한 단위 증가할 때마다 </a:t>
            </a:r>
            <a:r>
              <a:rPr lang="en-US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points_B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가 </a:t>
            </a:r>
            <a:r>
              <a:rPr lang="en-US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이 될 확률이 약 </a:t>
            </a:r>
            <a:r>
              <a:rPr lang="en-US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1.003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배 증가하며 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price </a:t>
            </a:r>
            <a:r>
              <a:rPr lang="ko-KR" altLang="en-US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값이 클수록 와인의 점수가 높을 확률이 높아진다고 해석</a:t>
            </a:r>
            <a:endParaRPr lang="en-US" altLang="ko-KR" sz="1800" b="0" i="0" dirty="0">
              <a:solidFill>
                <a:srgbClr val="21212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17.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오즈비</a:t>
            </a:r>
            <a:r>
              <a:rPr kumimoji="1" lang="ko-KR" altLang="en-US" sz="3200" dirty="0"/>
              <a:t> 해석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AB1C6F9-2119-0F21-0DBD-8B912A80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44" y="3377341"/>
            <a:ext cx="2737513" cy="2808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91937B-0D53-21F6-2BED-5DA5EED8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66" y="3405059"/>
            <a:ext cx="5199333" cy="29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5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713541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시간상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Colab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런타임 끊김 현상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max_iter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= 15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설정</a:t>
            </a:r>
            <a:endParaRPr lang="en-US" altLang="ko-KR" sz="1800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테스트 데이터셋에 대한 </a:t>
            </a:r>
            <a:r>
              <a:rPr lang="ko-KR" altLang="en-US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49.602%</a:t>
            </a: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</a:t>
            </a:r>
            <a:r>
              <a:rPr kumimoji="1" lang="en-US" altLang="ko-KR" sz="1800" dirty="0"/>
              <a:t> : 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'activation': 'logistic', 'alpha': 0.01, '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hidden_layer_sizes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(100, 100), 'solver': '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adam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</a:p>
          <a:p>
            <a:r>
              <a:rPr kumimoji="1" lang="en" altLang="ko-KR" sz="1800" dirty="0" err="1"/>
              <a:t>GridSearchCV</a:t>
            </a:r>
            <a:r>
              <a:rPr kumimoji="1" lang="ko-KR" altLang="en-US" sz="1800" dirty="0"/>
              <a:t>로 얻은 </a:t>
            </a:r>
            <a:r>
              <a:rPr kumimoji="1" lang="ko-KR" altLang="en-US" sz="1800" b="1" dirty="0"/>
              <a:t>최대 정확도</a:t>
            </a:r>
            <a:r>
              <a:rPr kumimoji="1" lang="en-US" altLang="ko-KR" sz="1800" b="1" dirty="0"/>
              <a:t>: 64.981%</a:t>
            </a: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최적의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테스트 데이터셋에서 예측을 수행한 모델의 정확도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약 </a:t>
            </a:r>
            <a:r>
              <a:rPr kumimoji="1"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65.757%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GridSearchCV</a:t>
            </a:r>
            <a:r>
              <a:rPr kumimoji="1"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통한 </a:t>
            </a:r>
            <a:r>
              <a:rPr kumimoji="1"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최적화가 모델의 성능 향상에 기여</a:t>
            </a:r>
            <a:endParaRPr lang="en-US" altLang="ko-KR" sz="2000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476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18.</a:t>
            </a:r>
            <a:r>
              <a:rPr kumimoji="1" lang="ko-KR" altLang="en-US" sz="3200" dirty="0"/>
              <a:t> 신경망 모델</a:t>
            </a:r>
          </a:p>
        </p:txBody>
      </p:sp>
      <p:pic>
        <p:nvPicPr>
          <p:cNvPr id="9" name="그림 8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CB7F3D9C-4A1D-C00B-4179-15FA8CE4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66" y="4411518"/>
            <a:ext cx="5799926" cy="729041"/>
          </a:xfrm>
          <a:prstGeom prst="rect">
            <a:avLst/>
          </a:prstGeom>
        </p:spPr>
      </p:pic>
      <p:pic>
        <p:nvPicPr>
          <p:cNvPr id="13" name="그림 12" descr="텍스트, 폰트, 스크린샷, 흑백이(가) 표시된 사진&#10;&#10;자동 생성된 설명">
            <a:extLst>
              <a:ext uri="{FF2B5EF4-FFF2-40B4-BE49-F238E27FC236}">
                <a16:creationId xmlns:a16="http://schemas.microsoft.com/office/drawing/2014/main" id="{D74AA53F-23AC-0C77-7968-555B1FB2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79" y="173810"/>
            <a:ext cx="2305050" cy="21271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3392A9-D33B-5745-8A29-54CC8382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64" y="5422795"/>
            <a:ext cx="3958956" cy="4175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244EAE-5C52-592F-1E8D-CDA945B48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665" y="5140559"/>
            <a:ext cx="4590268" cy="3049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57B927-6477-EA36-5C36-DD72F0113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8" y="6122578"/>
            <a:ext cx="11211047" cy="2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38579" cy="2808159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범주형 변수의 </a:t>
            </a:r>
            <a:r>
              <a:rPr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dtype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r>
              <a:rPr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category</a:t>
            </a:r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변경</a:t>
            </a:r>
            <a:endParaRPr lang="en-US" altLang="ko-KR" sz="1800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테스트 데이터셋에 대한 </a:t>
            </a:r>
            <a:r>
              <a:rPr lang="ko-KR" altLang="en-US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78.391%</a:t>
            </a: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</a:t>
            </a:r>
            <a:r>
              <a:rPr kumimoji="1" lang="en-US" altLang="ko-KR" sz="1800" dirty="0"/>
              <a:t> : 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max_depth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’: 17, </a:t>
            </a:r>
            <a:r>
              <a:rPr lang="en" altLang="ko-KR" sz="1800" b="0" i="0" dirty="0" err="1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n_estimators</a:t>
            </a:r>
            <a:r>
              <a:rPr lang="en" altLang="ko-KR" sz="1800" b="0" i="0" dirty="0">
                <a:solidFill>
                  <a:srgbClr val="21212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’: 200</a:t>
            </a:r>
          </a:p>
          <a:p>
            <a:r>
              <a:rPr kumimoji="1" lang="en" altLang="ko-KR" sz="1800" dirty="0" err="1"/>
              <a:t>GridSearchCV</a:t>
            </a:r>
            <a:r>
              <a:rPr kumimoji="1" lang="ko-KR" altLang="en-US" sz="1800" dirty="0"/>
              <a:t>로 얻은 </a:t>
            </a:r>
            <a:r>
              <a:rPr kumimoji="1" lang="ko-KR" altLang="en-US" sz="1800" b="1" dirty="0"/>
              <a:t>최대 정확도</a:t>
            </a:r>
            <a:r>
              <a:rPr kumimoji="1" lang="en-US" altLang="ko-KR" sz="1800" b="1" dirty="0"/>
              <a:t>: 78.210%</a:t>
            </a: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하이퍼파라미터를</a:t>
            </a:r>
            <a:r>
              <a:rPr kumimoji="1" lang="ko-KR" altLang="en-US" sz="1800" dirty="0"/>
              <a:t> 사용하여 얻은 테스트 데이터셋의 </a:t>
            </a:r>
            <a:r>
              <a:rPr kumimoji="1" lang="en" altLang="ko-KR" sz="1800" b="1" dirty="0"/>
              <a:t>ROC AUC </a:t>
            </a:r>
            <a:r>
              <a:rPr kumimoji="1" lang="ko-KR" altLang="en-US" sz="1800" b="1" dirty="0"/>
              <a:t>값</a:t>
            </a:r>
            <a:r>
              <a:rPr kumimoji="1" lang="en-US" altLang="ko-KR" sz="1800" b="1" dirty="0"/>
              <a:t>: 0.84627</a:t>
            </a: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최적의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테스트 데이터셋에서 예측을 수행한 모델의 정확도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약 </a:t>
            </a:r>
            <a:r>
              <a:rPr kumimoji="1"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78.506%</a:t>
            </a:r>
            <a:endParaRPr kumimoji="1" lang="en-US" altLang="ko-KR" sz="1800" b="1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훈련 데이터셋의 정확도가 약 </a:t>
            </a:r>
            <a:r>
              <a:rPr kumimoji="1" lang="en-US" altLang="ko-KR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99%</a:t>
            </a:r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이지만 테스트 데이터셋의 정확도가 약 </a:t>
            </a:r>
            <a:r>
              <a:rPr kumimoji="1" lang="en-US" altLang="ko-KR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78%</a:t>
            </a:r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이므로 과적합의 가능성이 있음</a:t>
            </a:r>
            <a:endParaRPr kumimoji="1"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22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22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22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값이 </a:t>
            </a:r>
            <a:r>
              <a:rPr lang="en-US" altLang="ko-KR" sz="22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sz="220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에 가까워서 좋은 성능임을 확인</a:t>
            </a:r>
            <a:endParaRPr lang="en-US" altLang="ko-KR" sz="2200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19.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Random Forest </a:t>
            </a:r>
            <a:r>
              <a:rPr kumimoji="1" lang="ko-KR" altLang="en-US" sz="3200" dirty="0"/>
              <a:t>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DFB01-D5D9-F6E2-C7F9-30DF5E16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29" y="4609500"/>
            <a:ext cx="5092700" cy="55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CFB382-57D6-F5BD-AFD3-5C359484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5170505"/>
            <a:ext cx="6822621" cy="771253"/>
          </a:xfrm>
          <a:prstGeom prst="rect">
            <a:avLst/>
          </a:prstGeom>
        </p:spPr>
      </p:pic>
      <p:pic>
        <p:nvPicPr>
          <p:cNvPr id="12" name="그림 11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288AA386-964C-9FDD-8ED8-12574956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29" y="5894088"/>
            <a:ext cx="3289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38579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kumimoji="1"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Feature_importance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통해 </a:t>
            </a:r>
            <a:r>
              <a:rPr kumimoji="1"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title_encoded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중요도가 가장 크다는 것을 확인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19.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Random Forest </a:t>
            </a:r>
            <a:r>
              <a:rPr kumimoji="1" lang="ko-KR" altLang="en-US" sz="3200" dirty="0"/>
              <a:t>모델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4FE7FF-0D78-2420-3043-EB56733A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34" y="2415392"/>
            <a:ext cx="4372565" cy="3576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BC107F-F4FC-4079-C8EE-50255C9C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03" y="2271546"/>
            <a:ext cx="6287284" cy="38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7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38579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연속 변수인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points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타겟 변수로 설정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20. </a:t>
            </a:r>
            <a:r>
              <a:rPr kumimoji="1" lang="ko-KR" altLang="en-US" sz="3200" dirty="0"/>
              <a:t>연속변수 타겟 데이터 표준화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244F754-8D97-8CFC-8E54-8A4A14A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34" y="2293648"/>
            <a:ext cx="5576723" cy="3121484"/>
          </a:xfrm>
          <a:prstGeom prst="rect">
            <a:avLst/>
          </a:prstGeom>
        </p:spPr>
      </p:pic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119CE1A-0B89-697E-1197-D7FDE0FB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66" y="4290892"/>
            <a:ext cx="54229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4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38579" cy="28081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훈련 데이터셋에 대한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</a:t>
            </a:r>
            <a:r>
              <a:rPr lang="en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0.66982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테스트</a:t>
            </a:r>
            <a:r>
              <a:rPr lang="ko-KR" altLang="en-US" sz="18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데이터셋에 대한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</a:t>
            </a:r>
            <a:r>
              <a:rPr lang="en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0.65356</a:t>
            </a:r>
            <a:endParaRPr kumimoji="1" lang="en" altLang="ko-KR" sz="1800" b="1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회귀 모델이 데이터의 분산의 약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67% 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정도 설명</a:t>
            </a:r>
            <a:endParaRPr kumimoji="1" lang="en-US" altLang="ko-KR" sz="1800" dirty="0"/>
          </a:p>
          <a:p>
            <a:pPr>
              <a:buFont typeface="Wingdings" pitchFamily="2" charset="2"/>
              <a:buChar char="Ø"/>
            </a:pPr>
            <a:r>
              <a:rPr kumimoji="1" lang="ko-KR" altLang="en-US" sz="1800" dirty="0"/>
              <a:t> 모델이 학습 데이터와 테스트 데이터에 대해 비슷한 성능을 보이며 일반화 성능이 양호함을 확인</a:t>
            </a:r>
            <a:endParaRPr kumimoji="1" lang="en-US" altLang="ko-KR" sz="1800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21.</a:t>
            </a:r>
            <a:r>
              <a:rPr kumimoji="1" lang="ko-KR" altLang="en-US" sz="3200" dirty="0"/>
              <a:t> 회귀</a:t>
            </a:r>
            <a:r>
              <a:rPr kumimoji="1" lang="en-US" altLang="ko-KR" sz="3200" dirty="0"/>
              <a:t>(Regression) </a:t>
            </a:r>
            <a:r>
              <a:rPr kumimoji="1" lang="ko-KR" altLang="en-US" sz="3200" dirty="0"/>
              <a:t>모델</a:t>
            </a:r>
          </a:p>
        </p:txBody>
      </p:sp>
      <p:pic>
        <p:nvPicPr>
          <p:cNvPr id="6" name="그림 5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6D5EB72E-5201-1C19-07A6-01FAA5B0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96" y="3518500"/>
            <a:ext cx="5181600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F9005-9CE2-76B6-6F27-DD32445C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44" y="3429000"/>
            <a:ext cx="3866342" cy="29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49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871136" cy="2808159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훈련 데이터셋에 대한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</a:t>
            </a:r>
            <a:r>
              <a:rPr lang="en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0.66982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테스트</a:t>
            </a:r>
            <a:r>
              <a:rPr lang="ko-KR" altLang="en-US" sz="18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데이터셋에 대한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</a:t>
            </a:r>
            <a:r>
              <a:rPr lang="en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0.65356</a:t>
            </a:r>
            <a:endParaRPr kumimoji="1" lang="en" altLang="ko-KR" sz="1800" b="1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</a:t>
            </a:r>
            <a:r>
              <a:rPr kumimoji="1" lang="en-US" altLang="ko-KR" sz="1800" dirty="0"/>
              <a:t>: ‘alpha’: 0.001, ‘solver’: ‘</a:t>
            </a:r>
            <a:r>
              <a:rPr kumimoji="1" lang="en-US" altLang="ko-KR" sz="1800" dirty="0" err="1"/>
              <a:t>svd</a:t>
            </a:r>
            <a:r>
              <a:rPr kumimoji="1" lang="en-US" altLang="ko-KR" sz="1800" dirty="0"/>
              <a:t>’</a:t>
            </a:r>
            <a:endParaRPr kumimoji="1" lang="en" altLang="ko-KR" sz="1800" dirty="0"/>
          </a:p>
          <a:p>
            <a:r>
              <a:rPr kumimoji="1" lang="en" altLang="ko-KR" sz="1800" dirty="0" err="1"/>
              <a:t>GridSearchCV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통해 얻은 </a:t>
            </a:r>
            <a:r>
              <a:rPr kumimoji="1" lang="ko-KR" altLang="en-US" sz="1800" b="1" dirty="0"/>
              <a:t>최대 </a:t>
            </a:r>
            <a:r>
              <a:rPr kumimoji="1" lang="en-US" altLang="ko-KR" sz="1800" b="1" dirty="0"/>
              <a:t>r2 score: 0.66837</a:t>
            </a: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최적의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테스트 데이터셋에서 예측을 수행한 모델의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score: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약 </a:t>
            </a:r>
            <a:r>
              <a:rPr kumimoji="1"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0.65356</a:t>
            </a:r>
          </a:p>
          <a:p>
            <a:pPr>
              <a:buFont typeface="Wingdings" pitchFamily="2" charset="2"/>
              <a:buChar char="Ø"/>
            </a:pPr>
            <a:r>
              <a:rPr kumimoji="1" lang="en-US" altLang="ko-KR" sz="2000" dirty="0"/>
              <a:t> </a:t>
            </a:r>
            <a:r>
              <a:rPr kumimoji="1" lang="ko-KR" altLang="en-US" sz="2000" dirty="0"/>
              <a:t>전체적으로 </a:t>
            </a:r>
            <a:r>
              <a:rPr kumimoji="1" lang="en-US" altLang="ko-KR" sz="2000" dirty="0"/>
              <a:t>r2 score</a:t>
            </a:r>
            <a:r>
              <a:rPr kumimoji="1" lang="ko-KR" altLang="en-US" sz="2000" dirty="0"/>
              <a:t>가 근접하므로 일관된 성능의 가능성이 있음</a:t>
            </a:r>
            <a:endParaRPr kumimoji="1" lang="en-US" altLang="ko-KR" sz="2000" dirty="0"/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0.65</a:t>
            </a:r>
            <a:r>
              <a:rPr kumimoji="1" lang="ko-KR" altLang="en-US" sz="2000" dirty="0"/>
              <a:t>로 중간 수준의 성능</a:t>
            </a:r>
            <a:endParaRPr kumimoji="1" lang="en-US" altLang="ko-KR" sz="2000" dirty="0"/>
          </a:p>
          <a:p>
            <a:pPr algn="l">
              <a:buFont typeface="Arial" panose="020B0604020202020204" pitchFamily="34" charset="0"/>
              <a:buChar char="•"/>
            </a:pP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22.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Ridge </a:t>
            </a:r>
            <a:r>
              <a:rPr kumimoji="1" lang="ko-KR" altLang="en-US" sz="3200" dirty="0"/>
              <a:t>모델</a:t>
            </a:r>
          </a:p>
        </p:txBody>
      </p:sp>
      <p:pic>
        <p:nvPicPr>
          <p:cNvPr id="5" name="그림 4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A53B5865-5E4F-3B55-C111-674CC4B1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4443657"/>
            <a:ext cx="5281198" cy="684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17466F-9543-080E-E881-1F488196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07" y="5127750"/>
            <a:ext cx="7596047" cy="810814"/>
          </a:xfrm>
          <a:prstGeom prst="rect">
            <a:avLst/>
          </a:prstGeom>
        </p:spPr>
      </p:pic>
      <p:pic>
        <p:nvPicPr>
          <p:cNvPr id="10" name="그림 9" descr="폰트, 텍스트, 화이트, 서예이(가) 표시된 사진&#10;&#10;자동 생성된 설명">
            <a:extLst>
              <a:ext uri="{FF2B5EF4-FFF2-40B4-BE49-F238E27FC236}">
                <a16:creationId xmlns:a16="http://schemas.microsoft.com/office/drawing/2014/main" id="{BBEB7FD8-A7B9-7400-4EDE-7DAC0942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4" y="5976210"/>
            <a:ext cx="3311979" cy="4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18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BC4EC27-D18C-A716-488D-BBE97977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53" y="3706586"/>
            <a:ext cx="5369677" cy="31243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B232B82-EA9F-D371-A77A-F706ED74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46" y="5630021"/>
            <a:ext cx="5756421" cy="40565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38579" cy="280815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테스트</a:t>
            </a:r>
            <a:r>
              <a:rPr lang="ko-KR" altLang="en-US" sz="18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데이터셋에 대한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</a:t>
            </a:r>
            <a:r>
              <a:rPr lang="en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0.50486</a:t>
            </a:r>
            <a:endParaRPr kumimoji="1" lang="en" altLang="ko-KR" sz="1800" b="1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</a:t>
            </a:r>
            <a:r>
              <a:rPr kumimoji="1" lang="en-US" altLang="ko-KR" sz="1800" dirty="0"/>
              <a:t>: </a:t>
            </a:r>
            <a:r>
              <a:rPr lang="en" altLang="ko-KR" sz="19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</a:t>
            </a:r>
            <a:r>
              <a:rPr lang="en" altLang="ko-KR" sz="19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colsample_bytree</a:t>
            </a:r>
            <a:r>
              <a:rPr lang="en" altLang="ko-KR" sz="19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0.7, '</a:t>
            </a:r>
            <a:r>
              <a:rPr lang="en" altLang="ko-KR" sz="19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learning_rate</a:t>
            </a:r>
            <a:r>
              <a:rPr lang="en" altLang="ko-KR" sz="19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0.05, '</a:t>
            </a:r>
            <a:r>
              <a:rPr lang="en" altLang="ko-KR" sz="19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max_depth</a:t>
            </a:r>
            <a:r>
              <a:rPr lang="en" altLang="ko-KR" sz="19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16, '</a:t>
            </a:r>
            <a:r>
              <a:rPr lang="en" altLang="ko-KR" sz="19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min_child_weight</a:t>
            </a:r>
            <a:r>
              <a:rPr lang="en" altLang="ko-KR" sz="19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4, '</a:t>
            </a:r>
            <a:r>
              <a:rPr lang="en" altLang="ko-KR" sz="19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n_estimators</a:t>
            </a:r>
            <a:r>
              <a:rPr lang="en" altLang="ko-KR" sz="19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1000, 'subsample': 0.9</a:t>
            </a: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최적의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테스트 데이터셋에서 예측을 수행한 모델의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score: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약 </a:t>
            </a:r>
            <a:r>
              <a:rPr kumimoji="1" lang="en-US" altLang="ko-KR" sz="1800" b="1" dirty="0"/>
              <a:t>0.53262</a:t>
            </a:r>
            <a:endParaRPr kumimoji="1" lang="en-US" altLang="ko-KR" sz="1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ko-KR" sz="2000" dirty="0"/>
              <a:t> </a:t>
            </a:r>
            <a:r>
              <a:rPr kumimoji="1" lang="ko-KR" altLang="en-US" sz="2000" dirty="0"/>
              <a:t>최적 </a:t>
            </a:r>
            <a:r>
              <a:rPr kumimoji="1" lang="ko-KR" altLang="en-US" sz="2000" dirty="0" err="1"/>
              <a:t>하이퍼파라미터를</a:t>
            </a:r>
            <a:r>
              <a:rPr kumimoji="1" lang="ko-KR" altLang="en-US" sz="2000" dirty="0"/>
              <a:t> 통해 모델 성능이 약간 향상되었으며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이로 인해 타겟 변수의 변동성의 약 </a:t>
            </a:r>
            <a:r>
              <a:rPr kumimoji="1" lang="en-US" altLang="ko-KR" sz="2000" dirty="0"/>
              <a:t>53%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설명</a:t>
            </a:r>
            <a:endParaRPr kumimoji="1" lang="en-US" altLang="ko-KR" sz="2000" dirty="0"/>
          </a:p>
          <a:p>
            <a:pPr>
              <a:buFont typeface="Wingdings" pitchFamily="2" charset="2"/>
              <a:buChar char="Ø"/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0.5</a:t>
            </a:r>
            <a:r>
              <a:rPr kumimoji="1" lang="ko-KR" altLang="en-US" sz="2000" dirty="0"/>
              <a:t>로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에 가깝지 않아서 좋은 성능은 아니라고 확인</a:t>
            </a:r>
            <a:endParaRPr kumimoji="1" lang="en-US" altLang="ko-KR" sz="2000" dirty="0"/>
          </a:p>
          <a:p>
            <a:pPr algn="l">
              <a:buFont typeface="Arial" panose="020B0604020202020204" pitchFamily="34" charset="0"/>
              <a:buChar char="•"/>
            </a:pP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23. </a:t>
            </a:r>
            <a:r>
              <a:rPr kumimoji="1" lang="en-US" altLang="ko-KR" sz="3200" dirty="0" err="1"/>
              <a:t>XGBoost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모델</a:t>
            </a:r>
          </a:p>
        </p:txBody>
      </p:sp>
      <p:pic>
        <p:nvPicPr>
          <p:cNvPr id="4" name="그림 3" descr="폰트, 텍스트, 화이트, 서예이(가) 표시된 사진&#10;&#10;자동 생성된 설명">
            <a:extLst>
              <a:ext uri="{FF2B5EF4-FFF2-40B4-BE49-F238E27FC236}">
                <a16:creationId xmlns:a16="http://schemas.microsoft.com/office/drawing/2014/main" id="{5B2FE9CB-BA2B-0C25-5B2A-5182BCBB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46" y="4497859"/>
            <a:ext cx="1409700" cy="4191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3AD1D3-92B2-E810-C011-55110E8D2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46" y="5159375"/>
            <a:ext cx="1371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9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8CA7811-01EC-3D85-EBE1-0B8C68B29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7" y="3627003"/>
            <a:ext cx="5404756" cy="32309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4" y="1689700"/>
            <a:ext cx="10638579" cy="280815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테스트</a:t>
            </a:r>
            <a:r>
              <a:rPr lang="ko-KR" altLang="en-US" sz="1800" b="0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데이터셋에 대한 </a:t>
            </a:r>
            <a:r>
              <a:rPr lang="en-US" altLang="ko-KR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</a:t>
            </a:r>
            <a:r>
              <a:rPr lang="en" altLang="ko-KR" sz="1800" b="1" i="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0.48038</a:t>
            </a:r>
            <a:endParaRPr kumimoji="1" lang="en" altLang="ko-KR" sz="1800" b="1" i="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/>
              <a:t>최적의 </a:t>
            </a:r>
            <a:r>
              <a:rPr kumimoji="1" lang="ko-KR" altLang="en-US" sz="1800" dirty="0" err="1"/>
              <a:t>하이퍼파라미터</a:t>
            </a:r>
            <a:r>
              <a:rPr kumimoji="1" lang="en-US" altLang="ko-KR" sz="1800" dirty="0"/>
              <a:t>: </a:t>
            </a:r>
            <a:r>
              <a:rPr lang="en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</a:t>
            </a:r>
            <a:r>
              <a:rPr lang="en" altLang="ko-KR" sz="18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colsample_bytree</a:t>
            </a:r>
            <a:r>
              <a:rPr lang="en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0.7, '</a:t>
            </a:r>
            <a:r>
              <a:rPr lang="en" altLang="ko-KR" sz="18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learning_rate</a:t>
            </a:r>
            <a:r>
              <a:rPr lang="en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0.1, '</a:t>
            </a:r>
            <a:r>
              <a:rPr lang="en" altLang="ko-KR" sz="18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max_depth</a:t>
            </a:r>
            <a:r>
              <a:rPr lang="en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11, '</a:t>
            </a:r>
            <a:r>
              <a:rPr lang="en" altLang="ko-KR" sz="18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min_child_weight</a:t>
            </a:r>
            <a:r>
              <a:rPr lang="en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4, '</a:t>
            </a:r>
            <a:r>
              <a:rPr lang="en" altLang="ko-KR" sz="1800" b="0" i="0" dirty="0" err="1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n_estimators</a:t>
            </a:r>
            <a:r>
              <a:rPr lang="en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': 1000, 'subsample': 0.</a:t>
            </a:r>
            <a:r>
              <a:rPr lang="en-US" altLang="ko-KR" sz="1800" b="0" i="0" dirty="0">
                <a:solidFill>
                  <a:srgbClr val="34354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3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최적의 </a:t>
            </a:r>
            <a:r>
              <a:rPr kumimoji="1" lang="ko-KR" altLang="en-US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하이퍼파라미터를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사용하여 테스트 데이터셋에서 예측을 수행한 모델의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score: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약 </a:t>
            </a:r>
            <a:r>
              <a:rPr kumimoji="1" lang="en-US" altLang="ko-KR" sz="1800" b="1" dirty="0"/>
              <a:t>0.53265</a:t>
            </a:r>
            <a:endParaRPr kumimoji="1" lang="en-US" altLang="ko-KR" sz="1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ko-KR" sz="1800" dirty="0"/>
              <a:t> </a:t>
            </a:r>
            <a:r>
              <a:rPr kumimoji="1" lang="ko-KR" altLang="en-US" sz="1800" dirty="0"/>
              <a:t>최적 </a:t>
            </a:r>
            <a:r>
              <a:rPr kumimoji="1" lang="ko-KR" altLang="en-US" sz="1800" dirty="0" err="1"/>
              <a:t>하이퍼파라미터를</a:t>
            </a:r>
            <a:r>
              <a:rPr kumimoji="1" lang="ko-KR" altLang="en-US" sz="1800" dirty="0"/>
              <a:t> 통해 모델 성능이 약간 향상되었으며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이로 인해 타겟 변수의 변동성의 약 </a:t>
            </a:r>
            <a:r>
              <a:rPr kumimoji="1" lang="en-US" altLang="ko-KR" sz="1800" dirty="0"/>
              <a:t>52%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설명</a:t>
            </a:r>
            <a:endParaRPr kumimoji="1" lang="en-US" altLang="ko-KR" sz="1800" dirty="0"/>
          </a:p>
          <a:p>
            <a:pPr>
              <a:buFont typeface="Wingdings" pitchFamily="2" charset="2"/>
              <a:buChar char="Ø"/>
            </a:pPr>
            <a:r>
              <a:rPr kumimoji="1" lang="ko-KR" altLang="en-US" sz="1800" dirty="0"/>
              <a:t> 이 모델도 </a:t>
            </a:r>
            <a:r>
              <a:rPr kumimoji="1" lang="en-US" altLang="ko-KR" sz="1800" dirty="0"/>
              <a:t>0.5</a:t>
            </a:r>
            <a:r>
              <a:rPr kumimoji="1" lang="ko-KR" altLang="en-US" sz="1800" dirty="0"/>
              <a:t>로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에 가깝지 않아서 좋은 성능은 아니라고 확인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b="1" dirty="0"/>
          </a:p>
          <a:p>
            <a:endParaRPr kumimoji="1" lang="en-US" altLang="ko-KR" sz="18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24.</a:t>
            </a:r>
            <a:r>
              <a:rPr kumimoji="1" lang="ko-KR" altLang="en-US" sz="3200" dirty="0"/>
              <a:t> </a:t>
            </a:r>
            <a:r>
              <a:rPr kumimoji="1" lang="en" altLang="ko-KR" sz="3200" dirty="0" err="1"/>
              <a:t>LightGBM</a:t>
            </a:r>
            <a:r>
              <a:rPr kumimoji="1" lang="en" altLang="ko-KR" sz="3200" dirty="0"/>
              <a:t> </a:t>
            </a:r>
            <a:r>
              <a:rPr kumimoji="1" lang="ko-KR" altLang="en-US" sz="3200" dirty="0"/>
              <a:t>모델</a:t>
            </a:r>
          </a:p>
        </p:txBody>
      </p:sp>
      <p:pic>
        <p:nvPicPr>
          <p:cNvPr id="4" name="그림 3" descr="폰트, 타이포그래피, 화이트, 서예이(가) 표시된 사진&#10;&#10;자동 생성된 설명">
            <a:extLst>
              <a:ext uri="{FF2B5EF4-FFF2-40B4-BE49-F238E27FC236}">
                <a16:creationId xmlns:a16="http://schemas.microsoft.com/office/drawing/2014/main" id="{7BCA87E9-D4D2-8671-9467-DE002C34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97859"/>
            <a:ext cx="1562100" cy="342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0D44FE-5D8D-5080-0A54-82F968DFE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5443968"/>
            <a:ext cx="5720443" cy="452131"/>
          </a:xfrm>
          <a:prstGeom prst="rect">
            <a:avLst/>
          </a:prstGeom>
        </p:spPr>
      </p:pic>
      <p:pic>
        <p:nvPicPr>
          <p:cNvPr id="12" name="그림 11" descr="폰트, 화이트, 그래픽, 로고이(가) 표시된 사진&#10;&#10;자동 생성된 설명">
            <a:extLst>
              <a:ext uri="{FF2B5EF4-FFF2-40B4-BE49-F238E27FC236}">
                <a16:creationId xmlns:a16="http://schemas.microsoft.com/office/drawing/2014/main" id="{9156DD84-F787-3E15-6335-D0C3C3C4A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" y="4944882"/>
            <a:ext cx="132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7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2.</a:t>
            </a:r>
            <a:r>
              <a:rPr kumimoji="1" lang="ko-KR" altLang="en-US" sz="3200" dirty="0"/>
              <a:t> 데이터 불러오기</a:t>
            </a:r>
          </a:p>
        </p:txBody>
      </p:sp>
      <p:pic>
        <p:nvPicPr>
          <p:cNvPr id="4" name="그림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D3D5458F-E9D2-7746-5A45-B747BD01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3088"/>
            <a:ext cx="10147515" cy="368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55488"/>
            <a:ext cx="6438900" cy="504552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lang="ko-KR" altLang="en-US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800" b="1" dirty="0" err="1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이진값</a:t>
            </a:r>
            <a:r>
              <a:rPr lang="ko-KR" altLang="en-US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타겟 변수 </a:t>
            </a:r>
            <a:r>
              <a:rPr lang="en-US" altLang="ko-KR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</a:p>
          <a:p>
            <a:pPr algn="l"/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결정 트리</a:t>
            </a:r>
            <a:endParaRPr lang="en-US" altLang="ko-KR" sz="1800" i="0" dirty="0">
              <a:solidFill>
                <a:srgbClr val="1D1C1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l">
              <a:buNone/>
            </a:pP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75.241%,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0.79957</a:t>
            </a:r>
          </a:p>
          <a:p>
            <a:pPr algn="l"/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로지스틱 회귀</a:t>
            </a:r>
            <a:endParaRPr lang="en-US" altLang="ko-KR" sz="1800" i="0" dirty="0">
              <a:solidFill>
                <a:srgbClr val="1D1C1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l">
              <a:buNone/>
            </a:pP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66.431%,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0.55521</a:t>
            </a:r>
          </a:p>
          <a:p>
            <a:pPr algn="l"/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신경망</a:t>
            </a:r>
            <a:endParaRPr lang="en-US" altLang="ko-KR" sz="1800" i="0" dirty="0">
              <a:solidFill>
                <a:srgbClr val="1D1C1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 algn="l">
              <a:buNone/>
            </a:pP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49.602%,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(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제공되지 않음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 algn="l"/>
            <a:r>
              <a:rPr kumimoji="1" lang="en-US" altLang="ko-KR" sz="1800" dirty="0"/>
              <a:t>Random Forest </a:t>
            </a:r>
          </a:p>
          <a:p>
            <a:pPr marL="0" indent="0" algn="l">
              <a:buNone/>
            </a:pP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78.391%,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</a:t>
            </a:r>
            <a:r>
              <a:rPr lang="en-US" altLang="ko-KR" sz="1800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 0.84627</a:t>
            </a:r>
          </a:p>
          <a:p>
            <a:pPr marL="0" indent="0" algn="l">
              <a:buNone/>
            </a:pPr>
            <a:endParaRPr lang="en" altLang="ko-KR" sz="1800" i="0" dirty="0">
              <a:solidFill>
                <a:srgbClr val="1D1C1D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l">
              <a:buFont typeface="Wingdings" pitchFamily="2" charset="2"/>
              <a:buChar char="l"/>
            </a:pPr>
            <a:r>
              <a:rPr lang="ko-KR" altLang="en-US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정확도 기준으로 챔피언 모델</a:t>
            </a:r>
            <a:r>
              <a:rPr kumimoji="1" lang="ko-KR" altLang="en-US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/>
              <a:t>Random Forest </a:t>
            </a:r>
          </a:p>
          <a:p>
            <a:pPr>
              <a:buFont typeface="Wingdings" pitchFamily="2" charset="2"/>
              <a:buChar char="l"/>
            </a:pPr>
            <a:r>
              <a:rPr lang="en" altLang="ko-KR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ROC AUC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값을 기준으로 챔피언 모델 </a:t>
            </a:r>
            <a:r>
              <a:rPr lang="en-US" altLang="ko-KR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800" dirty="0"/>
              <a:t>Random Forest </a:t>
            </a:r>
          </a:p>
          <a:p>
            <a:pPr>
              <a:buFont typeface="Wingdings" pitchFamily="2" charset="2"/>
              <a:buChar char="l"/>
            </a:pP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25.</a:t>
            </a:r>
            <a:r>
              <a:rPr kumimoji="1" lang="ko-KR" altLang="en-US" sz="3200" dirty="0"/>
              <a:t> 챔피언 모델 선정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9492469-C456-A0EE-5ED1-16571F326579}"/>
              </a:ext>
            </a:extLst>
          </p:cNvPr>
          <p:cNvSpPr txBox="1">
            <a:spLocks/>
          </p:cNvSpPr>
          <p:nvPr/>
        </p:nvSpPr>
        <p:spPr>
          <a:xfrm>
            <a:off x="6566807" y="1655487"/>
            <a:ext cx="5410200" cy="5045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lang="ko-KR" altLang="en-US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연속 변수 타겟 변수 </a:t>
            </a:r>
            <a:r>
              <a:rPr lang="en-US" altLang="ko-KR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</a:t>
            </a:r>
            <a:endParaRPr lang="en" altLang="ko-KR" sz="1800" b="1" dirty="0">
              <a:solidFill>
                <a:srgbClr val="1D1C1D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각 모델의 테스트 세트에 대한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r2 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점수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Linear Regression: 0.65356</a:t>
            </a:r>
          </a:p>
          <a:p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Ridge Regression: 0.65356</a:t>
            </a:r>
          </a:p>
          <a:p>
            <a:r>
              <a:rPr kumimoji="1"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XGBoost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0.53262</a:t>
            </a:r>
          </a:p>
          <a:p>
            <a:r>
              <a:rPr kumimoji="1" lang="en-US" altLang="ko-KR" sz="1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LightGBM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0.52365</a:t>
            </a:r>
          </a:p>
          <a:p>
            <a:pPr marL="0" indent="0">
              <a:buNone/>
            </a:pP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buFont typeface="Wingdings" pitchFamily="2" charset="2"/>
              <a:buChar char="l"/>
            </a:pPr>
            <a:r>
              <a:rPr lang="en" altLang="ko-KR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R2(R-Squared) </a:t>
            </a:r>
            <a:r>
              <a:rPr lang="ko-KR" altLang="en-US" sz="1800" b="1" dirty="0">
                <a:solidFill>
                  <a:srgbClr val="1D1C1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기준의 챔피언 모델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Linear Regression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kumimoji="1" lang="en-US" altLang="ko-KR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Ridge Regression </a:t>
            </a:r>
            <a:r>
              <a:rPr kumimoji="1" lang="ko-KR" altLang="en-US" sz="1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모델</a:t>
            </a:r>
            <a:endParaRPr kumimoji="1" lang="en-US" altLang="ko-KR" sz="1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indent="0">
              <a:buNone/>
            </a:pPr>
            <a:endParaRPr kumimoji="1"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30442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1"/>
            <a:ext cx="10515600" cy="4351338"/>
          </a:xfrm>
        </p:spPr>
        <p:txBody>
          <a:bodyPr/>
          <a:lstStyle/>
          <a:p>
            <a:r>
              <a:rPr kumimoji="1" lang="ko-KR" altLang="en-US" sz="1800" dirty="0"/>
              <a:t>데이터 행과 열 </a:t>
            </a:r>
            <a:r>
              <a:rPr kumimoji="1" lang="ko-KR" altLang="en-US" sz="1800" dirty="0" err="1"/>
              <a:t>갯수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129971,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14</a:t>
            </a:r>
            <a:endParaRPr lang="en" altLang="ko-KR" sz="1800" i="0" dirty="0">
              <a:solidFill>
                <a:srgbClr val="202124"/>
              </a:solidFill>
              <a:effectLst/>
              <a:latin typeface="Inter"/>
            </a:endParaRPr>
          </a:p>
          <a:p>
            <a:endParaRPr kumimoji="1"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2. </a:t>
            </a:r>
            <a:r>
              <a:rPr kumimoji="1" lang="ko-KR" altLang="en-US" sz="3200" dirty="0"/>
              <a:t>데이터 불러오기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4E70F95-5362-6E79-A9B0-B2A1927D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9" y="2154637"/>
            <a:ext cx="4670348" cy="3826844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DBF5CE7-22BE-EDCF-46EF-EFBEA089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5502"/>
            <a:ext cx="4543303" cy="333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1"/>
            <a:ext cx="10515600" cy="4351338"/>
          </a:xfrm>
        </p:spPr>
        <p:txBody>
          <a:bodyPr/>
          <a:lstStyle/>
          <a:p>
            <a:r>
              <a:rPr kumimoji="1" lang="en-US" altLang="ko-KR" sz="1800" dirty="0"/>
              <a:t>description, designation </a:t>
            </a:r>
            <a:r>
              <a:rPr kumimoji="1" lang="ko-KR" altLang="en-US" sz="1800" dirty="0"/>
              <a:t>을 제외한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컬럼들을 </a:t>
            </a:r>
            <a:r>
              <a:rPr kumimoji="1" lang="en-US" altLang="ko-KR" sz="1800" dirty="0"/>
              <a:t>df1</a:t>
            </a:r>
            <a:r>
              <a:rPr kumimoji="1" lang="ko-KR" altLang="en-US" sz="1800" dirty="0"/>
              <a:t>에 저장</a:t>
            </a:r>
            <a:endParaRPr kumimoji="1" lang="en-US" altLang="ko-KR" sz="1800" dirty="0"/>
          </a:p>
          <a:p>
            <a:endParaRPr lang="en" altLang="ko-KR" sz="1800" i="0" dirty="0">
              <a:solidFill>
                <a:srgbClr val="202124"/>
              </a:solidFill>
              <a:effectLst/>
              <a:latin typeface="Inter"/>
            </a:endParaRPr>
          </a:p>
          <a:p>
            <a:endParaRPr kumimoji="1"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3. </a:t>
            </a:r>
            <a:r>
              <a:rPr kumimoji="1" lang="ko-KR" altLang="en-US" sz="3200" dirty="0"/>
              <a:t>데이터 처리</a:t>
            </a:r>
          </a:p>
        </p:txBody>
      </p:sp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DDB44887-552C-24C6-FD88-0351BEAF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90" y="2346640"/>
            <a:ext cx="8348500" cy="1325562"/>
          </a:xfrm>
          <a:prstGeom prst="rect">
            <a:avLst/>
          </a:prstGeom>
        </p:spPr>
      </p:pic>
      <p:pic>
        <p:nvPicPr>
          <p:cNvPr id="13" name="그림 12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5116508D-6D86-DB42-0418-9207FFCA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89" y="3945713"/>
            <a:ext cx="8348499" cy="13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1"/>
            <a:ext cx="6616327" cy="1193800"/>
          </a:xfrm>
        </p:spPr>
        <p:txBody>
          <a:bodyPr/>
          <a:lstStyle/>
          <a:p>
            <a:r>
              <a:rPr kumimoji="1" lang="ko-KR" altLang="en-US" sz="1800" dirty="0" err="1"/>
              <a:t>결측값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61%</a:t>
            </a:r>
            <a:r>
              <a:rPr kumimoji="1" lang="ko-KR" altLang="en-US" sz="1800" dirty="0"/>
              <a:t>인 </a:t>
            </a:r>
            <a:r>
              <a:rPr kumimoji="1" lang="en-US" altLang="ko-KR" sz="1800" dirty="0"/>
              <a:t>region_2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삭제하여 </a:t>
            </a:r>
            <a:r>
              <a:rPr kumimoji="1" lang="en-US" altLang="ko-KR" sz="1800" dirty="0"/>
              <a:t>df2</a:t>
            </a:r>
            <a:r>
              <a:rPr kumimoji="1" lang="ko-KR" altLang="en-US" sz="1800" dirty="0"/>
              <a:t>에 저장</a:t>
            </a:r>
          </a:p>
          <a:p>
            <a:endParaRPr lang="en" altLang="ko-KR" sz="1800" i="0" dirty="0">
              <a:solidFill>
                <a:srgbClr val="202124"/>
              </a:solidFill>
              <a:effectLst/>
              <a:latin typeface="Inter"/>
            </a:endParaRPr>
          </a:p>
          <a:p>
            <a:endParaRPr kumimoji="1"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3. </a:t>
            </a:r>
            <a:r>
              <a:rPr kumimoji="1" lang="ko-KR" altLang="en-US" sz="3200" dirty="0"/>
              <a:t>데이터 처리</a:t>
            </a:r>
          </a:p>
        </p:txBody>
      </p:sp>
      <p:pic>
        <p:nvPicPr>
          <p:cNvPr id="2" name="그림 1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1062325-ED79-9B7A-F2EF-467E0E9D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9" y="2156537"/>
            <a:ext cx="5257403" cy="1040413"/>
          </a:xfrm>
          <a:prstGeom prst="rect">
            <a:avLst/>
          </a:prstGeom>
        </p:spPr>
      </p:pic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B7B0064-9FFF-A27A-8CF0-04ACF166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32" y="2124488"/>
            <a:ext cx="4970860" cy="132556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ED1157B-14D3-8F1A-CB57-13361FBE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574" y="3429000"/>
            <a:ext cx="3583459" cy="3056984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F0D9AB2-8A6F-9837-C490-D66BBF3A4A79}"/>
              </a:ext>
            </a:extLst>
          </p:cNvPr>
          <p:cNvSpPr txBox="1">
            <a:spLocks/>
          </p:cNvSpPr>
          <p:nvPr/>
        </p:nvSpPr>
        <p:spPr>
          <a:xfrm>
            <a:off x="1071590" y="3763500"/>
            <a:ext cx="5846806" cy="2093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dirty="0"/>
              <a:t>적절한 </a:t>
            </a:r>
            <a:r>
              <a:rPr kumimoji="1" lang="en-US" altLang="ko-KR" sz="1800" dirty="0"/>
              <a:t>id</a:t>
            </a:r>
            <a:r>
              <a:rPr kumimoji="1" lang="ko-KR" altLang="en-US" sz="1800" dirty="0"/>
              <a:t>변수 설정하지 못함</a:t>
            </a:r>
            <a:endParaRPr kumimoji="1" lang="en-US" altLang="ko-KR" sz="1800" dirty="0"/>
          </a:p>
          <a:p>
            <a:r>
              <a:rPr kumimoji="1" lang="ko-KR" altLang="en-US" sz="1800" dirty="0"/>
              <a:t>고유한 값의 수가 가장 높은 </a:t>
            </a:r>
            <a:r>
              <a:rPr kumimoji="1" lang="en-US" altLang="ko-KR" sz="1800" dirty="0"/>
              <a:t>title</a:t>
            </a:r>
            <a:r>
              <a:rPr kumimoji="1" lang="ko-KR" altLang="en-US" sz="1800" dirty="0"/>
              <a:t> 변수도 모든 행에 고유하지 않아서 배제</a:t>
            </a:r>
            <a:endParaRPr kumimoji="1" lang="en-US" altLang="ko-KR" sz="1800" dirty="0"/>
          </a:p>
          <a:p>
            <a:r>
              <a:rPr kumimoji="1" lang="ko-KR" altLang="en-US" sz="1800" dirty="0"/>
              <a:t>단순히 행의 번호를 매긴 </a:t>
            </a:r>
            <a:r>
              <a:rPr kumimoji="1" lang="en" altLang="ko-KR" sz="1800" dirty="0"/>
              <a:t>index </a:t>
            </a:r>
            <a:r>
              <a:rPr kumimoji="1" lang="ko-KR" altLang="en-US" sz="1800" dirty="0"/>
              <a:t>데이터는 식별자로 사용되기 부적합하다 생각하여 배제 </a:t>
            </a:r>
          </a:p>
          <a:p>
            <a:endParaRPr lang="en" altLang="ko-KR" sz="1800" dirty="0">
              <a:solidFill>
                <a:srgbClr val="202124"/>
              </a:solidFill>
              <a:latin typeface="Inter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58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306698" cy="1869045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points</a:t>
            </a:r>
            <a:r>
              <a:rPr kumimoji="1" lang="ko-KR" altLang="en-US" sz="1800" dirty="0"/>
              <a:t> 변수 </a:t>
            </a:r>
            <a:r>
              <a:rPr kumimoji="1" lang="ko-KR" altLang="en-US" sz="1800" dirty="0" err="1"/>
              <a:t>결측값</a:t>
            </a:r>
            <a:r>
              <a:rPr kumimoji="1" lang="ko-KR" altLang="en-US" sz="1800" dirty="0"/>
              <a:t> 없음</a:t>
            </a:r>
            <a:endParaRPr kumimoji="1" lang="en-US" altLang="ko-KR" sz="1800" dirty="0"/>
          </a:p>
          <a:p>
            <a:r>
              <a:rPr kumimoji="1" lang="ko-KR" altLang="en-US" sz="1800" dirty="0" err="1"/>
              <a:t>이진값</a:t>
            </a:r>
            <a:r>
              <a:rPr kumimoji="1" lang="ko-KR" altLang="en-US" sz="1800" dirty="0"/>
              <a:t> 타겟 변수 </a:t>
            </a:r>
            <a:r>
              <a:rPr kumimoji="1" lang="en-US" altLang="ko-KR" sz="1800" dirty="0" err="1"/>
              <a:t>points_B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중위수</a:t>
            </a:r>
            <a:r>
              <a:rPr kumimoji="1" lang="ko-KR" altLang="en-US" sz="1800" dirty="0"/>
              <a:t> 이상이면 </a:t>
            </a:r>
            <a:r>
              <a:rPr kumimoji="1" lang="en-US" altLang="ko-KR" sz="1800" dirty="0"/>
              <a:t>1,</a:t>
            </a:r>
            <a:r>
              <a:rPr kumimoji="1" lang="ko-KR" altLang="en-US" sz="1800" dirty="0"/>
              <a:t> 작으면 </a:t>
            </a:r>
            <a:r>
              <a:rPr kumimoji="1" lang="en-US" altLang="ko-KR" sz="1800" dirty="0"/>
              <a:t>0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으로</a:t>
            </a:r>
            <a:r>
              <a:rPr kumimoji="1" lang="ko-KR" altLang="en-US" sz="1800" dirty="0"/>
              <a:t> 생성</a:t>
            </a:r>
            <a:endParaRPr kumimoji="1" lang="en-US" altLang="ko-KR" sz="1800" dirty="0"/>
          </a:p>
          <a:p>
            <a:r>
              <a:rPr kumimoji="1" lang="ko-KR" altLang="en-US" sz="1800" dirty="0"/>
              <a:t>비율 분포</a:t>
            </a:r>
            <a:r>
              <a:rPr kumimoji="1" lang="en-US" altLang="ko-KR" sz="1800" dirty="0"/>
              <a:t> =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60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39</a:t>
            </a:r>
            <a:r>
              <a:rPr kumimoji="1" lang="ko-KR" altLang="en-US" sz="1800" dirty="0"/>
              <a:t> </a:t>
            </a:r>
            <a:endParaRPr lang="en" altLang="ko-KR" sz="1800" i="0" dirty="0">
              <a:solidFill>
                <a:srgbClr val="202124"/>
              </a:solidFill>
              <a:effectLst/>
              <a:latin typeface="Inter"/>
            </a:endParaRPr>
          </a:p>
          <a:p>
            <a:endParaRPr kumimoji="1"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4.</a:t>
            </a:r>
            <a:r>
              <a:rPr kumimoji="1" lang="ko-KR" altLang="en-US" sz="3200" dirty="0"/>
              <a:t> 타겟 변수 설정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559C87D-27FD-0967-2F5E-40B527D9C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15263"/>
            <a:ext cx="5723237" cy="2435181"/>
          </a:xfrm>
          <a:prstGeom prst="rect">
            <a:avLst/>
          </a:prstGeom>
        </p:spPr>
      </p:pic>
      <p:pic>
        <p:nvPicPr>
          <p:cNvPr id="15" name="그림 1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126695DD-3DA1-8C50-E549-C367A3AB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79" y="4730920"/>
            <a:ext cx="6046244" cy="14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3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306698" cy="1869045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points</a:t>
            </a:r>
            <a:r>
              <a:rPr kumimoji="1" lang="ko-KR" altLang="en-US" sz="1800" dirty="0"/>
              <a:t> 변수의 </a:t>
            </a:r>
            <a:r>
              <a:rPr kumimoji="1" lang="ko-KR" altLang="en-US" sz="1800" dirty="0" err="1"/>
              <a:t>왜도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: 0.04 , </a:t>
            </a:r>
            <a:r>
              <a:rPr kumimoji="1" lang="ko-KR" altLang="en-US" sz="1800" dirty="0"/>
              <a:t>첨도 </a:t>
            </a:r>
            <a:r>
              <a:rPr kumimoji="1" lang="en-US" altLang="ko-KR" sz="1800" dirty="0"/>
              <a:t>: -0.29</a:t>
            </a:r>
          </a:p>
          <a:p>
            <a:r>
              <a:rPr kumimoji="1" lang="ko-KR" altLang="en-US" sz="1800" dirty="0"/>
              <a:t>정규분포에 가깝다고 판단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5.</a:t>
            </a:r>
            <a:r>
              <a:rPr kumimoji="1" lang="ko-KR" altLang="en-US" sz="3200" dirty="0"/>
              <a:t> 데이터 시각화</a:t>
            </a:r>
          </a:p>
        </p:txBody>
      </p:sp>
      <p:pic>
        <p:nvPicPr>
          <p:cNvPr id="4" name="그림 3" descr="스크린샷, 텍스트, 도표, 라인이(가) 표시된 사진&#10;&#10;자동 생성된 설명">
            <a:extLst>
              <a:ext uri="{FF2B5EF4-FFF2-40B4-BE49-F238E27FC236}">
                <a16:creationId xmlns:a16="http://schemas.microsoft.com/office/drawing/2014/main" id="{81ED401E-164D-4852-8B52-7EBA8207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07" y="2556339"/>
            <a:ext cx="3917090" cy="3623832"/>
          </a:xfrm>
          <a:prstGeom prst="rect">
            <a:avLst/>
          </a:prstGeom>
        </p:spPr>
      </p:pic>
      <p:pic>
        <p:nvPicPr>
          <p:cNvPr id="6" name="그림 5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C312DC7A-4F7C-97FB-FB3A-2FAE1BB5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53" y="2624222"/>
            <a:ext cx="4490531" cy="35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3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CCFCB2-E521-C9BC-6CE8-30AD80BB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335" y="1689700"/>
            <a:ext cx="9578546" cy="2808159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IQR =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5.0</a:t>
            </a:r>
          </a:p>
          <a:p>
            <a:r>
              <a:rPr kumimoji="1" lang="ko-KR" altLang="en-US" sz="1800" dirty="0"/>
              <a:t>데이터가 정규분포에 가까운 형태를 보여서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보다 엄격한 기준인 </a:t>
            </a:r>
            <a:r>
              <a:rPr kumimoji="1" lang="en-US" altLang="ko-KR" sz="1800" dirty="0"/>
              <a:t>1.5</a:t>
            </a:r>
            <a:r>
              <a:rPr kumimoji="1" lang="ko-KR" altLang="en-US" sz="1800" dirty="0"/>
              <a:t> * </a:t>
            </a:r>
            <a:r>
              <a:rPr kumimoji="1" lang="en-US" altLang="ko-KR" sz="1800" dirty="0"/>
              <a:t>IQR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사용</a:t>
            </a:r>
            <a:endParaRPr kumimoji="1" lang="en-US" altLang="ko-KR" sz="1800" dirty="0"/>
          </a:p>
          <a:p>
            <a:r>
              <a:rPr kumimoji="1" lang="ko-KR" altLang="en-US" sz="1800" dirty="0"/>
              <a:t>최대값이 </a:t>
            </a:r>
            <a:r>
              <a:rPr kumimoji="1" lang="en-US" altLang="ko-KR" sz="1800" dirty="0"/>
              <a:t>100</a:t>
            </a:r>
            <a:r>
              <a:rPr kumimoji="1" lang="ko-KR" altLang="en-US" sz="1800" dirty="0"/>
              <a:t>일 때 상한이 </a:t>
            </a:r>
            <a:r>
              <a:rPr kumimoji="1" lang="en-US" altLang="ko-KR" sz="1800" dirty="0"/>
              <a:t>93.5</a:t>
            </a:r>
            <a:r>
              <a:rPr kumimoji="1" lang="ko-KR" altLang="en-US" sz="1800" dirty="0"/>
              <a:t>인 것은 이상치로 간주되는 와인이 매우 드물거나 존재하지 않다고 해석</a:t>
            </a:r>
            <a:endParaRPr kumimoji="1" lang="en-US" altLang="ko-KR" sz="1800" dirty="0"/>
          </a:p>
          <a:p>
            <a:r>
              <a:rPr kumimoji="1" lang="ko-KR" altLang="en-US" sz="1800" dirty="0"/>
              <a:t>최소값이 </a:t>
            </a:r>
            <a:r>
              <a:rPr kumimoji="1" lang="en-US" altLang="ko-KR" sz="1800" dirty="0"/>
              <a:t>80</a:t>
            </a:r>
            <a:r>
              <a:rPr kumimoji="1" lang="ko-KR" altLang="en-US" sz="1800" dirty="0"/>
              <a:t>일 때 하한이 </a:t>
            </a:r>
            <a:r>
              <a:rPr kumimoji="1" lang="en-US" altLang="ko-KR" sz="1800" dirty="0"/>
              <a:t>78.5</a:t>
            </a:r>
            <a:r>
              <a:rPr kumimoji="1" lang="ko-KR" altLang="en-US" sz="1800" dirty="0"/>
              <a:t>인 것은 보다 작은 값은 없으며 이상치가 없다는 것으로 해석</a:t>
            </a:r>
            <a:endParaRPr kumimoji="1" lang="en-US" altLang="ko-KR" sz="1800" dirty="0"/>
          </a:p>
          <a:p>
            <a:r>
              <a:rPr kumimoji="1" lang="ko-KR" altLang="en-US" sz="1800" dirty="0"/>
              <a:t>이상치 처리의 필요성이 없다고 판단</a:t>
            </a:r>
            <a:endParaRPr kumimoji="1" lang="en-US" altLang="ko-KR" sz="18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555364E-FC34-8D5F-0431-B4C429F56D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200" dirty="0"/>
              <a:t>6.</a:t>
            </a:r>
            <a:r>
              <a:rPr kumimoji="1" lang="ko-KR" altLang="en-US" sz="3200" dirty="0"/>
              <a:t> 이상치 처리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176B2E0-2A4F-58B8-27A6-662E5954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81" y="4106863"/>
            <a:ext cx="3860800" cy="1816100"/>
          </a:xfrm>
          <a:prstGeom prst="rect">
            <a:avLst/>
          </a:prstGeom>
        </p:spPr>
      </p:pic>
      <p:pic>
        <p:nvPicPr>
          <p:cNvPr id="7" name="내용 개체 틀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940FBA6-D8F5-2564-08FE-BC377F6F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06863"/>
            <a:ext cx="3987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1318</Words>
  <Application>Microsoft Office PowerPoint</Application>
  <PresentationFormat>와이드스크린</PresentationFormat>
  <Paragraphs>146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Inter</vt:lpstr>
      <vt:lpstr>Malgun Gothic</vt:lpstr>
      <vt:lpstr>Malgun Gothic</vt:lpstr>
      <vt:lpstr>Arial</vt:lpstr>
      <vt:lpstr>Wingdings</vt:lpstr>
      <vt:lpstr>Office 테마</vt:lpstr>
      <vt:lpstr>빅데이터 프로그래밍 기말보고서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빅데이터프로그래밍 중간보고서</dc:title>
  <dc:creator>최유진</dc:creator>
  <cp:lastModifiedBy>김동준</cp:lastModifiedBy>
  <cp:revision>26</cp:revision>
  <dcterms:created xsi:type="dcterms:W3CDTF">2023-05-26T15:48:12Z</dcterms:created>
  <dcterms:modified xsi:type="dcterms:W3CDTF">2023-06-14T06:09:52Z</dcterms:modified>
</cp:coreProperties>
</file>